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61" r:id="rId3"/>
    <p:sldMasterId id="2147483675" r:id="rId4"/>
  </p:sldMasterIdLst>
  <p:notesMasterIdLst>
    <p:notesMasterId r:id="rId27"/>
  </p:notesMasterIdLst>
  <p:handoutMasterIdLst>
    <p:handoutMasterId r:id="rId28"/>
  </p:handoutMasterIdLst>
  <p:sldIdLst>
    <p:sldId id="346" r:id="rId5"/>
    <p:sldId id="347" r:id="rId6"/>
    <p:sldId id="351" r:id="rId7"/>
    <p:sldId id="352" r:id="rId8"/>
    <p:sldId id="374" r:id="rId9"/>
    <p:sldId id="379" r:id="rId10"/>
    <p:sldId id="380" r:id="rId11"/>
    <p:sldId id="376" r:id="rId12"/>
    <p:sldId id="375" r:id="rId13"/>
    <p:sldId id="384" r:id="rId14"/>
    <p:sldId id="360" r:id="rId15"/>
    <p:sldId id="362" r:id="rId16"/>
    <p:sldId id="363" r:id="rId17"/>
    <p:sldId id="364" r:id="rId18"/>
    <p:sldId id="372" r:id="rId19"/>
    <p:sldId id="367" r:id="rId20"/>
    <p:sldId id="377" r:id="rId21"/>
    <p:sldId id="383" r:id="rId22"/>
    <p:sldId id="381" r:id="rId23"/>
    <p:sldId id="382" r:id="rId24"/>
    <p:sldId id="378" r:id="rId25"/>
    <p:sldId id="368" r:id="rId26"/>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83086"/>
    <a:srgbClr val="1A86D0"/>
    <a:srgbClr val="1FA1E5"/>
    <a:srgbClr val="9B008A"/>
    <a:srgbClr val="99FF99"/>
    <a:srgbClr val="BDDE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4671" autoAdjust="0"/>
  </p:normalViewPr>
  <p:slideViewPr>
    <p:cSldViewPr snapToGrid="0" snapToObjects="1">
      <p:cViewPr>
        <p:scale>
          <a:sx n="77" d="100"/>
          <a:sy n="77" d="100"/>
        </p:scale>
        <p:origin x="-2520" y="-7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3" d="100"/>
          <a:sy n="53" d="100"/>
        </p:scale>
        <p:origin x="-22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5DB4F4A-5FEF-48F6-8E12-64533141F013}" type="datetimeFigureOut">
              <a:rPr lang="fr-FR"/>
              <a:pPr>
                <a:defRPr/>
              </a:pPr>
              <a:t>19/03/2016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AF94BD-BFCB-42FA-B3A2-0D6429EC8C66}" type="slidenum">
              <a:rPr lang="fr-FR"/>
              <a:pPr>
                <a:defRPr/>
              </a:pPr>
              <a:t>‹N°›</a:t>
            </a:fld>
            <a:endParaRPr lang="fr-FR"/>
          </a:p>
        </p:txBody>
      </p:sp>
    </p:spTree>
    <p:extLst>
      <p:ext uri="{BB962C8B-B14F-4D97-AF65-F5344CB8AC3E}">
        <p14:creationId xmlns:p14="http://schemas.microsoft.com/office/powerpoint/2010/main" val="1165414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2D4F1D-09B3-40AF-94DB-95F19BB32F43}" type="datetimeFigureOut">
              <a:rPr lang="fr-FR"/>
              <a:pPr>
                <a:defRPr/>
              </a:pPr>
              <a:t>19/03/2016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6D2A235-0A5C-483F-BCAF-EBB678C95666}" type="slidenum">
              <a:rPr lang="fr-FR"/>
              <a:pPr>
                <a:defRPr/>
              </a:pPr>
              <a:t>‹N°›</a:t>
            </a:fld>
            <a:endParaRPr lang="fr-FR"/>
          </a:p>
        </p:txBody>
      </p:sp>
    </p:spTree>
    <p:extLst>
      <p:ext uri="{BB962C8B-B14F-4D97-AF65-F5344CB8AC3E}">
        <p14:creationId xmlns:p14="http://schemas.microsoft.com/office/powerpoint/2010/main" val="20858514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Enjeux réforme explicités par la communication introductive de NP et SV</a:t>
            </a:r>
          </a:p>
          <a:p>
            <a:r>
              <a:rPr lang="fr-FR" sz="1200" i="0" dirty="0" smtClean="0"/>
              <a:t>Cadre pour situer les nouveaux</a:t>
            </a:r>
            <a:r>
              <a:rPr lang="fr-FR" sz="1200" i="0" baseline="0" dirty="0" smtClean="0"/>
              <a:t> programmes</a:t>
            </a:r>
            <a:endParaRPr lang="fr-FR" sz="1200" i="0" dirty="0" smtClean="0"/>
          </a:p>
          <a:p>
            <a:endParaRPr lang="fr-FR" dirty="0"/>
          </a:p>
        </p:txBody>
      </p:sp>
      <p:sp>
        <p:nvSpPr>
          <p:cNvPr id="4" name="Espace réservé du numéro de diapositive 3"/>
          <p:cNvSpPr>
            <a:spLocks noGrp="1"/>
          </p:cNvSpPr>
          <p:nvPr>
            <p:ph type="sldNum" sz="quarter" idx="10"/>
          </p:nvPr>
        </p:nvSpPr>
        <p:spPr/>
        <p:txBody>
          <a:bodyPr/>
          <a:lstStyle/>
          <a:p>
            <a:fld id="{08A69655-4406-457C-A7B3-FAC803047547}" type="slidenum">
              <a:rPr lang="fr-FR" smtClean="0"/>
              <a:pPr/>
              <a:t>5</a:t>
            </a:fld>
            <a:endParaRPr lang="fr-FR"/>
          </a:p>
        </p:txBody>
      </p:sp>
    </p:spTree>
    <p:extLst>
      <p:ext uri="{BB962C8B-B14F-4D97-AF65-F5344CB8AC3E}">
        <p14:creationId xmlns:p14="http://schemas.microsoft.com/office/powerpoint/2010/main" val="227874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6D2A235-0A5C-483F-BCAF-EBB678C95666}" type="slidenum">
              <a:rPr lang="fr-FR" smtClean="0"/>
              <a:pPr>
                <a:defRPr/>
              </a:pPr>
              <a:t>9</a:t>
            </a:fld>
            <a:endParaRPr lang="fr-FR"/>
          </a:p>
        </p:txBody>
      </p:sp>
    </p:spTree>
    <p:extLst>
      <p:ext uri="{BB962C8B-B14F-4D97-AF65-F5344CB8AC3E}">
        <p14:creationId xmlns:p14="http://schemas.microsoft.com/office/powerpoint/2010/main" val="212772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u numéro de diapositive 5"/>
          <p:cNvSpPr>
            <a:spLocks noGrp="1"/>
          </p:cNvSpPr>
          <p:nvPr>
            <p:ph type="sldNum" sz="quarter" idx="14"/>
          </p:nvPr>
        </p:nvSpPr>
        <p:spPr/>
        <p:txBody>
          <a:bodyPr/>
          <a:lstStyle>
            <a:lvl1pPr>
              <a:defRPr/>
            </a:lvl1pPr>
          </a:lstStyle>
          <a:p>
            <a:pPr>
              <a:defRPr/>
            </a:pPr>
            <a:fld id="{FA6559A2-489F-40CA-A704-53558F7CB44F}"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084E5694-6840-40B7-9D64-AA44D90CACDE}"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75" y="698500"/>
            <a:ext cx="7781925" cy="2006600"/>
          </a:xfrm>
        </p:spPr>
        <p:txBody>
          <a:bodyPr/>
          <a:lstStyle/>
          <a:p>
            <a:r>
              <a:rPr lang="en-US"/>
              <a:t>Click to edit Master title style</a:t>
            </a:r>
            <a:endParaRPr lang="fr-FR"/>
          </a:p>
        </p:txBody>
      </p:sp>
      <p:sp>
        <p:nvSpPr>
          <p:cNvPr id="3" name="Content Placeholder 2"/>
          <p:cNvSpPr>
            <a:spLocks noGrp="1"/>
          </p:cNvSpPr>
          <p:nvPr>
            <p:ph idx="1"/>
          </p:nvPr>
        </p:nvSpPr>
        <p:spPr>
          <a:xfrm>
            <a:off x="1095375" y="2705100"/>
            <a:ext cx="7781925" cy="117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5"/>
          <p:cNvSpPr>
            <a:spLocks noGrp="1"/>
          </p:cNvSpPr>
          <p:nvPr>
            <p:ph type="sldNum" sz="quarter" idx="10"/>
          </p:nvPr>
        </p:nvSpPr>
        <p:spPr/>
        <p:txBody>
          <a:bodyPr/>
          <a:lstStyle>
            <a:lvl1pPr>
              <a:defRPr/>
            </a:lvl1pPr>
          </a:lstStyle>
          <a:p>
            <a:pPr>
              <a:defRPr/>
            </a:pPr>
            <a:fld id="{F6179ACB-4777-433A-A932-CBEA31626273}"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287DFA94-816C-4EEC-88A0-DFF49C2553B3}" type="datetimeFigureOut">
              <a:rPr lang="fr-FR">
                <a:solidFill>
                  <a:prstClr val="black">
                    <a:tint val="75000"/>
                  </a:prstClr>
                </a:solidFill>
              </a:rPr>
              <a:pPr>
                <a:defRPr/>
              </a:pPr>
              <a:t>19/03/2016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67B9269-A94F-4FD0-A784-7255CB7611B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98990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C81CBA0-FC9E-462D-B151-28D691B69DD2}" type="datetimeFigureOut">
              <a:rPr lang="fr-FR">
                <a:solidFill>
                  <a:prstClr val="black">
                    <a:tint val="75000"/>
                  </a:prstClr>
                </a:solidFill>
              </a:rPr>
              <a:pPr>
                <a:defRPr/>
              </a:pPr>
              <a:t>19/03/2016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235A46B-54BF-4C71-8964-B32C6D8623E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85480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5473B59-06AF-46CF-B524-0531A9175F11}" type="datetimeFigureOut">
              <a:rPr lang="fr-FR">
                <a:solidFill>
                  <a:prstClr val="black">
                    <a:tint val="75000"/>
                  </a:prstClr>
                </a:solidFill>
              </a:rPr>
              <a:pPr>
                <a:defRPr/>
              </a:pPr>
              <a:t>19/03/2016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9863ED6-DD8A-44EA-90DB-57870D485D9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88079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6A9B0438-410C-4D6B-803E-EE300ECA6852}" type="datetimeFigureOut">
              <a:rPr lang="fr-FR">
                <a:solidFill>
                  <a:prstClr val="black">
                    <a:tint val="75000"/>
                  </a:prstClr>
                </a:solidFill>
              </a:rPr>
              <a:pPr>
                <a:defRPr/>
              </a:pPr>
              <a:t>19/03/2016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A42CEEC-DA5B-4BAD-9C0B-D2B86D6F70E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73927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6DD23907-01EF-4699-8D6A-60E87675CFF4}" type="datetimeFigureOut">
              <a:rPr lang="fr-FR">
                <a:solidFill>
                  <a:prstClr val="black">
                    <a:tint val="75000"/>
                  </a:prstClr>
                </a:solidFill>
              </a:rPr>
              <a:pPr>
                <a:defRPr/>
              </a:pPr>
              <a:t>19/03/2016</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099E8AB7-C8BB-4F8B-A062-B7C22065F61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56443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61310CA-EC16-46FD-83B8-927B2FA6907E}" type="datetimeFigureOut">
              <a:rPr lang="fr-FR">
                <a:solidFill>
                  <a:prstClr val="black">
                    <a:tint val="75000"/>
                  </a:prstClr>
                </a:solidFill>
              </a:rPr>
              <a:pPr>
                <a:defRPr/>
              </a:pPr>
              <a:t>19/03/2016</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757DC11-A249-4BAF-95A9-EF49A047728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52812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8D2132E-5F5A-45D9-8D64-8F37D149B3B3}" type="datetimeFigureOut">
              <a:rPr lang="fr-FR">
                <a:solidFill>
                  <a:prstClr val="black">
                    <a:tint val="75000"/>
                  </a:prstClr>
                </a:solidFill>
              </a:rPr>
              <a:pPr>
                <a:defRPr/>
              </a:pPr>
              <a:t>19/03/2016</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18B7158-BE3C-4B8D-AB16-16BE00A4E78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12930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895CE55-F261-45B5-B319-2E9F3C1C6061}" type="datetimeFigureOut">
              <a:rPr lang="fr-FR">
                <a:solidFill>
                  <a:prstClr val="black">
                    <a:tint val="75000"/>
                  </a:prstClr>
                </a:solidFill>
              </a:rPr>
              <a:pPr>
                <a:defRPr/>
              </a:pPr>
              <a:t>19/03/2016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254E1EF-60B7-4E43-B014-0B56A6512E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1322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u numéro de diapositive 5"/>
          <p:cNvSpPr>
            <a:spLocks noGrp="1"/>
          </p:cNvSpPr>
          <p:nvPr>
            <p:ph type="sldNum" sz="quarter" idx="10"/>
          </p:nvPr>
        </p:nvSpPr>
        <p:spPr/>
        <p:txBody>
          <a:bodyPr/>
          <a:lstStyle>
            <a:lvl1pPr>
              <a:defRPr/>
            </a:lvl1pPr>
          </a:lstStyle>
          <a:p>
            <a:pPr>
              <a:defRPr/>
            </a:pPr>
            <a:fld id="{8FEFCF8F-4900-43E2-9643-3A28AE47EE6A}" type="slidenum">
              <a:rPr lang="fr-FR"/>
              <a:pPr>
                <a:defRPr/>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C211DE5-4A48-4E2B-B02D-B2993BF6F181}" type="datetimeFigureOut">
              <a:rPr lang="fr-FR">
                <a:solidFill>
                  <a:prstClr val="black">
                    <a:tint val="75000"/>
                  </a:prstClr>
                </a:solidFill>
              </a:rPr>
              <a:pPr>
                <a:defRPr/>
              </a:pPr>
              <a:t>19/03/2016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EEE1AF8-E69C-4ECD-B48F-8938CB78E29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53671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81ED721-E08A-436D-A80D-7F698CB64E28}" type="datetimeFigureOut">
              <a:rPr lang="fr-FR">
                <a:solidFill>
                  <a:prstClr val="black">
                    <a:tint val="75000"/>
                  </a:prstClr>
                </a:solidFill>
              </a:rPr>
              <a:pPr>
                <a:defRPr/>
              </a:pPr>
              <a:t>19/03/2016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8CC73E7-38A7-4088-A784-64873629D26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2183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4FAA053-B6FB-4F75-A7BB-90DF50881482}" type="datetimeFigureOut">
              <a:rPr lang="fr-FR">
                <a:solidFill>
                  <a:prstClr val="black">
                    <a:tint val="75000"/>
                  </a:prstClr>
                </a:solidFill>
              </a:rPr>
              <a:pPr>
                <a:defRPr/>
              </a:pPr>
              <a:t>19/03/2016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AE29955-37C7-4741-B573-68C46F74946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6456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3"/>
          <p:cNvSpPr txBox="1">
            <a:spLocks noChangeArrowheads="1"/>
          </p:cNvSpPr>
          <p:nvPr userDrawn="1"/>
        </p:nvSpPr>
        <p:spPr bwMode="auto">
          <a:xfrm>
            <a:off x="2484438" y="6381750"/>
            <a:ext cx="5400675" cy="230188"/>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r>
              <a:rPr lang="fr-FR" sz="900">
                <a:solidFill>
                  <a:srgbClr val="4F81BD"/>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p:spPr>
        <p:txBody>
          <a:bodyPr/>
          <a:lstStyle>
            <a:lvl1pPr algn="r">
              <a:defRPr sz="900">
                <a:solidFill>
                  <a:srgbClr val="4F81BD"/>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7036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6"/>
          <p:cNvSpPr>
            <a:spLocks noGrp="1"/>
          </p:cNvSpPr>
          <p:nvPr>
            <p:ph type="body" sz="quarter" idx="13"/>
          </p:nvPr>
        </p:nvSpPr>
        <p:spPr>
          <a:xfrm>
            <a:off x="804863" y="1469378"/>
            <a:ext cx="7881937" cy="4397375"/>
          </a:xfrm>
        </p:spPr>
        <p:txBody>
          <a:bodyPr/>
          <a:lstStyle>
            <a:lvl1pPr>
              <a:buClr>
                <a:srgbClr val="683086"/>
              </a:buClr>
              <a:defRPr>
                <a:solidFill>
                  <a:srgbClr val="000000"/>
                </a:solidFill>
              </a:defRPr>
            </a:lvl1pPr>
          </a:lstStyle>
          <a:p>
            <a:pPr lvl="0"/>
            <a:r>
              <a:rPr lang="en-US" dirty="0" smtClean="0"/>
              <a:t>Click to edit Master text styles</a:t>
            </a:r>
          </a:p>
        </p:txBody>
      </p:sp>
      <p:sp>
        <p:nvSpPr>
          <p:cNvPr id="4" name="Espace réservé du numéro de diapositive 5"/>
          <p:cNvSpPr>
            <a:spLocks noGrp="1"/>
          </p:cNvSpPr>
          <p:nvPr>
            <p:ph type="sldNum" sz="quarter" idx="14"/>
          </p:nvPr>
        </p:nvSpPr>
        <p:spPr/>
        <p:txBody>
          <a:bodyPr/>
          <a:lstStyle>
            <a:lvl1pPr>
              <a:defRPr/>
            </a:lvl1pPr>
          </a:lstStyle>
          <a:p>
            <a:pPr>
              <a:defRPr/>
            </a:pPr>
            <a:fld id="{8E1BD7B9-9405-4F5F-B9A6-8F9A8D91C54B}"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5"/>
          <p:cNvSpPr>
            <a:spLocks noGrp="1"/>
          </p:cNvSpPr>
          <p:nvPr>
            <p:ph type="sldNum" sz="quarter" idx="10"/>
          </p:nvPr>
        </p:nvSpPr>
        <p:spPr/>
        <p:txBody>
          <a:bodyPr/>
          <a:lstStyle>
            <a:lvl1pPr>
              <a:defRPr/>
            </a:lvl1pPr>
          </a:lstStyle>
          <a:p>
            <a:pPr>
              <a:defRPr/>
            </a:pPr>
            <a:fld id="{8D47A265-36B6-4E7B-BB9D-C5EEB1550577}"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p:nvPr>
        </p:nvSpPr>
        <p:spPr>
          <a:xfrm>
            <a:off x="1090609" y="976320"/>
            <a:ext cx="7894637" cy="2433895"/>
          </a:xfrm>
        </p:spPr>
        <p:txBody>
          <a:bodyPr/>
          <a:lstStyle/>
          <a:p>
            <a:r>
              <a:rPr lang="en-US" dirty="0" smtClean="0"/>
              <a:t>Click to edit Master title style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u numéro de diapositive 5"/>
          <p:cNvSpPr>
            <a:spLocks noGrp="1"/>
          </p:cNvSpPr>
          <p:nvPr>
            <p:ph type="sldNum" sz="quarter" idx="10"/>
          </p:nvPr>
        </p:nvSpPr>
        <p:spPr/>
        <p:txBody>
          <a:bodyPr/>
          <a:lstStyle>
            <a:lvl1pPr>
              <a:defRPr/>
            </a:lvl1pPr>
          </a:lstStyle>
          <a:p>
            <a:pPr>
              <a:defRPr/>
            </a:pPr>
            <a:fld id="{D86E155B-08A5-4778-8BDB-8CDA28F73107}"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p:nvPr>
        </p:nvSpPr>
        <p:spPr>
          <a:xfrm>
            <a:off x="1097486" y="3283200"/>
            <a:ext cx="5897726" cy="2108160"/>
          </a:xfrm>
        </p:spPr>
        <p:txBody>
          <a:bodyPr anchor="t">
            <a:normAutofit/>
          </a:bodyPr>
          <a:lstStyle>
            <a:lvl1pPr>
              <a:defRPr sz="1500" baseline="0"/>
            </a:lvl1pPr>
          </a:lstStyle>
          <a:p>
            <a:r>
              <a:rPr lang="en-US" dirty="0" smtClean="0"/>
              <a:t>Click to edit Master title style</a:t>
            </a:r>
            <a:endParaRPr lang="fr-FR" dirty="0"/>
          </a:p>
        </p:txBody>
      </p:sp>
      <p:sp>
        <p:nvSpPr>
          <p:cNvPr id="3" name="Espace réservé du numéro de diapositive 5"/>
          <p:cNvSpPr>
            <a:spLocks noGrp="1"/>
          </p:cNvSpPr>
          <p:nvPr>
            <p:ph type="sldNum" sz="quarter" idx="10"/>
          </p:nvPr>
        </p:nvSpPr>
        <p:spPr/>
        <p:txBody>
          <a:bodyPr/>
          <a:lstStyle>
            <a:lvl1pPr>
              <a:defRPr/>
            </a:lvl1pPr>
          </a:lstStyle>
          <a:p>
            <a:pPr>
              <a:defRPr/>
            </a:pPr>
            <a:fld id="{A294DD10-80C3-44FD-8213-0C8683DD5F44}"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8E38F3B8-5932-4C10-9CC3-9F9850861EBE}"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96963" y="915988"/>
            <a:ext cx="7983537"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3" name="Espace réservé du numéro de diapositive 5"/>
          <p:cNvSpPr>
            <a:spLocks noGrp="1"/>
          </p:cNvSpPr>
          <p:nvPr>
            <p:ph type="sldNum" sz="quarter" idx="10"/>
          </p:nvPr>
        </p:nvSpPr>
        <p:spPr/>
        <p:txBody>
          <a:bodyPr/>
          <a:lstStyle>
            <a:lvl1pPr>
              <a:defRPr/>
            </a:lvl1pPr>
          </a:lstStyle>
          <a:p>
            <a:pPr>
              <a:defRPr/>
            </a:pPr>
            <a:fld id="{2A12E494-962F-4E9A-894C-0CC7E4E33EC8}"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5" name="Espace réservé du numéro de diapositive 5"/>
          <p:cNvSpPr>
            <a:spLocks noGrp="1"/>
          </p:cNvSpPr>
          <p:nvPr>
            <p:ph type="sldNum" sz="quarter" idx="15"/>
          </p:nvPr>
        </p:nvSpPr>
        <p:spPr/>
        <p:txBody>
          <a:bodyPr/>
          <a:lstStyle>
            <a:lvl1pPr>
              <a:defRPr/>
            </a:lvl1pPr>
          </a:lstStyle>
          <a:p>
            <a:pPr>
              <a:defRPr/>
            </a:pPr>
            <a:fld id="{B1FA3F07-B804-4A15-9A00-9847F956D8B6}"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4863" y="0"/>
            <a:ext cx="7881937" cy="128746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1027" name="Espace réservé du texte 2"/>
          <p:cNvSpPr>
            <a:spLocks noGrp="1"/>
          </p:cNvSpPr>
          <p:nvPr>
            <p:ph type="body" idx="1"/>
          </p:nvPr>
        </p:nvSpPr>
        <p:spPr bwMode="auto">
          <a:xfrm>
            <a:off x="804863" y="1476375"/>
            <a:ext cx="78819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 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numéro de diapositive 5"/>
          <p:cNvSpPr>
            <a:spLocks noGrp="1"/>
          </p:cNvSpPr>
          <p:nvPr>
            <p:ph type="sldNum" sz="quarter" idx="4"/>
          </p:nvPr>
        </p:nvSpPr>
        <p:spPr>
          <a:xfrm>
            <a:off x="8150225" y="6391275"/>
            <a:ext cx="450850" cy="365125"/>
          </a:xfrm>
          <a:prstGeom prst="rect">
            <a:avLst/>
          </a:prstGeom>
        </p:spPr>
        <p:txBody>
          <a:bodyPr vert="horz" lIns="91440" tIns="45720" rIns="91440" bIns="45720" rtlCol="0" anchor="ctr"/>
          <a:lstStyle>
            <a:lvl1pPr algn="r" fontAlgn="auto">
              <a:spcBef>
                <a:spcPts val="0"/>
              </a:spcBef>
              <a:spcAft>
                <a:spcPts val="0"/>
              </a:spcAft>
              <a:defRPr sz="1000" b="1">
                <a:solidFill>
                  <a:srgbClr val="404040"/>
                </a:solidFill>
                <a:latin typeface="+mn-lt"/>
              </a:defRPr>
            </a:lvl1pPr>
          </a:lstStyle>
          <a:p>
            <a:pPr>
              <a:defRPr/>
            </a:pPr>
            <a:fld id="{8264E874-2125-43CE-8E4E-18A864FC92B9}" type="slidenum">
              <a:rPr lang="fr-FR"/>
              <a:pPr>
                <a:defRPr/>
              </a:pPr>
              <a:t>‹N°›</a:t>
            </a:fld>
            <a:endParaRPr lang="fr-FR" dirty="0"/>
          </a:p>
        </p:txBody>
      </p:sp>
      <p:pic>
        <p:nvPicPr>
          <p:cNvPr id="1029" name="Image 11" descr="2014_MENESRlogo_horizontal.jpg"/>
          <p:cNvPicPr>
            <a:picLocks noChangeAspect="1"/>
          </p:cNvPicPr>
          <p:nvPr userDrawn="1"/>
        </p:nvPicPr>
        <p:blipFill>
          <a:blip r:embed="rId6"/>
          <a:srcRect/>
          <a:stretch>
            <a:fillRect/>
          </a:stretch>
        </p:blipFill>
        <p:spPr bwMode="auto">
          <a:xfrm>
            <a:off x="660400" y="6180138"/>
            <a:ext cx="1655763" cy="463550"/>
          </a:xfrm>
          <a:prstGeom prst="rect">
            <a:avLst/>
          </a:prstGeom>
          <a:noFill/>
          <a:ln w="9525">
            <a:noFill/>
            <a:miter lim="800000"/>
            <a:headEnd/>
            <a:tailEnd/>
          </a:ln>
        </p:spPr>
      </p:pic>
      <p:cxnSp>
        <p:nvCxnSpPr>
          <p:cNvPr id="13" name="Connecteur droit 12"/>
          <p:cNvCxnSpPr/>
          <p:nvPr userDrawn="1"/>
        </p:nvCxnSpPr>
        <p:spPr>
          <a:xfrm>
            <a:off x="698500" y="1295400"/>
            <a:ext cx="717391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413" y="873125"/>
            <a:ext cx="642937" cy="41910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500" y="0"/>
            <a:ext cx="0" cy="128746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dirty="0" smtClean="0">
                <a:solidFill>
                  <a:schemeClr val="tx1">
                    <a:lumMod val="75000"/>
                    <a:lumOff val="25000"/>
                  </a:schemeClr>
                </a:solidFill>
              </a:rPr>
              <a:t>JJ/MM/AAAA</a:t>
            </a:r>
          </a:p>
          <a:p>
            <a:pPr>
              <a:defRPr/>
            </a:pPr>
            <a:endParaRPr lang="fr-FR" dirty="0"/>
          </a:p>
        </p:txBody>
      </p:sp>
      <p:sp>
        <p:nvSpPr>
          <p:cNvPr id="14" name="Espace réservé du pied de page 4"/>
          <p:cNvSpPr txBox="1">
            <a:spLocks/>
          </p:cNvSpPr>
          <p:nvPr userDrawn="1"/>
        </p:nvSpPr>
        <p:spPr>
          <a:xfrm>
            <a:off x="2357438" y="6146800"/>
            <a:ext cx="31210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pPr>
              <a:defRPr/>
            </a:pPr>
            <a:endParaRPr lang="fr-FR"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3000" kern="1200" cap="all">
          <a:solidFill>
            <a:srgbClr val="404040"/>
          </a:solidFill>
          <a:latin typeface="+mj-lt"/>
          <a:ea typeface="+mj-ea"/>
          <a:cs typeface="+mj-cs"/>
        </a:defRPr>
      </a:lvl1pPr>
      <a:lvl2pPr algn="l" defTabSz="457200" rtl="0" eaLnBrk="0" fontAlgn="base" hangingPunct="0">
        <a:spcBef>
          <a:spcPct val="0"/>
        </a:spcBef>
        <a:spcAft>
          <a:spcPct val="0"/>
        </a:spcAft>
        <a:defRPr sz="3000">
          <a:solidFill>
            <a:srgbClr val="404040"/>
          </a:solidFill>
          <a:latin typeface="Calibri" pitchFamily="34" charset="0"/>
        </a:defRPr>
      </a:lvl2pPr>
      <a:lvl3pPr algn="l" defTabSz="457200" rtl="0" eaLnBrk="0" fontAlgn="base" hangingPunct="0">
        <a:spcBef>
          <a:spcPct val="0"/>
        </a:spcBef>
        <a:spcAft>
          <a:spcPct val="0"/>
        </a:spcAft>
        <a:defRPr sz="3000">
          <a:solidFill>
            <a:srgbClr val="404040"/>
          </a:solidFill>
          <a:latin typeface="Calibri" pitchFamily="34" charset="0"/>
        </a:defRPr>
      </a:lvl3pPr>
      <a:lvl4pPr algn="l" defTabSz="457200" rtl="0" eaLnBrk="0" fontAlgn="base" hangingPunct="0">
        <a:spcBef>
          <a:spcPct val="0"/>
        </a:spcBef>
        <a:spcAft>
          <a:spcPct val="0"/>
        </a:spcAft>
        <a:defRPr sz="3000">
          <a:solidFill>
            <a:srgbClr val="404040"/>
          </a:solidFill>
          <a:latin typeface="Calibri" pitchFamily="34" charset="0"/>
        </a:defRPr>
      </a:lvl4pPr>
      <a:lvl5pPr algn="l" defTabSz="457200" rtl="0" eaLnBrk="0" fontAlgn="base" hangingPunct="0">
        <a:spcBef>
          <a:spcPct val="0"/>
        </a:spcBef>
        <a:spcAft>
          <a:spcPct val="0"/>
        </a:spcAft>
        <a:defRPr sz="3000">
          <a:solidFill>
            <a:srgbClr val="404040"/>
          </a:solidFill>
          <a:latin typeface="Calibri" pitchFamily="34" charset="0"/>
        </a:defRPr>
      </a:lvl5pPr>
      <a:lvl6pPr marL="457200" algn="l" defTabSz="457200" rtl="0" fontAlgn="base">
        <a:spcBef>
          <a:spcPct val="0"/>
        </a:spcBef>
        <a:spcAft>
          <a:spcPct val="0"/>
        </a:spcAft>
        <a:defRPr sz="3000">
          <a:solidFill>
            <a:srgbClr val="404040"/>
          </a:solidFill>
          <a:latin typeface="Calibri" pitchFamily="34" charset="0"/>
        </a:defRPr>
      </a:lvl6pPr>
      <a:lvl7pPr marL="914400" algn="l" defTabSz="457200" rtl="0" fontAlgn="base">
        <a:spcBef>
          <a:spcPct val="0"/>
        </a:spcBef>
        <a:spcAft>
          <a:spcPct val="0"/>
        </a:spcAft>
        <a:defRPr sz="3000">
          <a:solidFill>
            <a:srgbClr val="404040"/>
          </a:solidFill>
          <a:latin typeface="Calibri" pitchFamily="34" charset="0"/>
        </a:defRPr>
      </a:lvl7pPr>
      <a:lvl8pPr marL="1371600" algn="l" defTabSz="457200" rtl="0" fontAlgn="base">
        <a:spcBef>
          <a:spcPct val="0"/>
        </a:spcBef>
        <a:spcAft>
          <a:spcPct val="0"/>
        </a:spcAft>
        <a:defRPr sz="3000">
          <a:solidFill>
            <a:srgbClr val="404040"/>
          </a:solidFill>
          <a:latin typeface="Calibri" pitchFamily="34" charset="0"/>
        </a:defRPr>
      </a:lvl8pPr>
      <a:lvl9pPr marL="1828800" algn="l" defTabSz="457200" rtl="0" fontAlgn="base">
        <a:spcBef>
          <a:spcPct val="0"/>
        </a:spcBef>
        <a:spcAft>
          <a:spcPct val="0"/>
        </a:spcAft>
        <a:defRPr sz="3000">
          <a:solidFill>
            <a:srgbClr val="404040"/>
          </a:solidFill>
          <a:latin typeface="Calibri" pitchFamily="34" charset="0"/>
        </a:defRPr>
      </a:lvl9pPr>
    </p:titleStyle>
    <p:bodyStyle>
      <a:lvl1pPr marL="177800" indent="-177800" algn="l" defTabSz="457200" rtl="0" eaLnBrk="0" fontAlgn="base" hangingPunct="0">
        <a:spcBef>
          <a:spcPct val="20000"/>
        </a:spcBef>
        <a:spcAft>
          <a:spcPct val="0"/>
        </a:spcAft>
        <a:buSzPct val="100000"/>
        <a:buFont typeface="Arial" charset="0"/>
        <a:buChar char="■"/>
        <a:defRPr sz="2000" kern="1200">
          <a:solidFill>
            <a:srgbClr val="683086"/>
          </a:solidFill>
          <a:latin typeface="+mn-lt"/>
          <a:ea typeface="+mn-ea"/>
          <a:cs typeface="+mn-cs"/>
        </a:defRPr>
      </a:lvl1pPr>
      <a:lvl2pPr marL="627063" indent="-169863" algn="l" defTabSz="457200" rtl="0" eaLnBrk="0" fontAlgn="base" hangingPunct="0">
        <a:spcBef>
          <a:spcPct val="20000"/>
        </a:spcBef>
        <a:spcAft>
          <a:spcPct val="0"/>
        </a:spcAft>
        <a:buClr>
          <a:srgbClr val="683086"/>
        </a:buClr>
        <a:buFont typeface="Arial Italic"/>
        <a:buChar char="■"/>
        <a:defRPr sz="1500" kern="1200">
          <a:solidFill>
            <a:schemeClr val="tx1"/>
          </a:solidFill>
          <a:latin typeface="+mn-lt"/>
          <a:ea typeface="+mn-ea"/>
          <a:cs typeface="+mn-cs"/>
        </a:defRPr>
      </a:lvl2pPr>
      <a:lvl3pPr marL="627063" algn="l" defTabSz="457200" rtl="0" eaLnBrk="0" fontAlgn="base" hangingPunct="0">
        <a:spcBef>
          <a:spcPct val="20000"/>
        </a:spcBef>
        <a:spcAft>
          <a:spcPct val="0"/>
        </a:spcAft>
        <a:buFont typeface="Arial" charset="0"/>
        <a:defRPr sz="1500" kern="1200">
          <a:solidFill>
            <a:schemeClr val="tx1"/>
          </a:solidFill>
          <a:latin typeface="+mn-lt"/>
          <a:ea typeface="+mn-ea"/>
          <a:cs typeface="+mn-cs"/>
        </a:defRPr>
      </a:lvl3pPr>
      <a:lvl4pPr marL="627063" indent="177800" algn="l" defTabSz="457200" rtl="0" eaLnBrk="0" fontAlgn="base" hangingPunct="0">
        <a:spcBef>
          <a:spcPct val="20000"/>
        </a:spcBef>
        <a:spcAft>
          <a:spcPct val="0"/>
        </a:spcAft>
        <a:buClr>
          <a:srgbClr val="683086"/>
        </a:buClr>
        <a:buFont typeface="Arial" charset="0"/>
        <a:buChar char="–"/>
        <a:defRPr sz="1100" kern="1200">
          <a:solidFill>
            <a:schemeClr val="tx1"/>
          </a:solidFill>
          <a:latin typeface="+mn-lt"/>
          <a:ea typeface="+mn-ea"/>
          <a:cs typeface="+mn-cs"/>
        </a:defRPr>
      </a:lvl4pPr>
      <a:lvl5pPr marL="806450" algn="l" defTabSz="457200" rtl="0" eaLnBrk="0" fontAlgn="base" hangingPunct="0">
        <a:spcBef>
          <a:spcPct val="20000"/>
        </a:spcBef>
        <a:spcAft>
          <a:spcPct val="0"/>
        </a:spcAft>
        <a:buFont typeface="Arial" charset="0"/>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1096963" y="915988"/>
            <a:ext cx="7983537" cy="2549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a:t>
            </a:r>
            <a:br>
              <a:rPr lang="fr-FR" smtClean="0"/>
            </a:br>
            <a:r>
              <a:rPr lang="fr-FR" smtClean="0"/>
              <a:t>LE TITRE</a:t>
            </a:r>
          </a:p>
        </p:txBody>
      </p:sp>
      <p:sp>
        <p:nvSpPr>
          <p:cNvPr id="6147" name="Espace réservé du texte 2"/>
          <p:cNvSpPr>
            <a:spLocks noGrp="1"/>
          </p:cNvSpPr>
          <p:nvPr>
            <p:ph type="body" idx="1"/>
          </p:nvPr>
        </p:nvSpPr>
        <p:spPr bwMode="auto">
          <a:xfrm>
            <a:off x="1096963" y="3465513"/>
            <a:ext cx="7589837" cy="124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p:txBody>
      </p:sp>
      <p:sp>
        <p:nvSpPr>
          <p:cNvPr id="6" name="Espace réservé du numéro de diapositive 5"/>
          <p:cNvSpPr>
            <a:spLocks noGrp="1"/>
          </p:cNvSpPr>
          <p:nvPr>
            <p:ph type="sldNum" sz="quarter" idx="4"/>
          </p:nvPr>
        </p:nvSpPr>
        <p:spPr>
          <a:xfrm>
            <a:off x="8197850" y="6391275"/>
            <a:ext cx="403225" cy="365125"/>
          </a:xfrm>
          <a:prstGeom prst="rect">
            <a:avLst/>
          </a:prstGeom>
        </p:spPr>
        <p:txBody>
          <a:bodyPr vert="horz" lIns="91440" tIns="45720" rIns="91440" bIns="45720" rtlCol="0" anchor="ctr"/>
          <a:lstStyle>
            <a:lvl1pPr algn="r" fontAlgn="auto">
              <a:spcBef>
                <a:spcPts val="0"/>
              </a:spcBef>
              <a:spcAft>
                <a:spcPts val="0"/>
              </a:spcAft>
              <a:defRPr sz="1000" b="1">
                <a:solidFill>
                  <a:srgbClr val="404040"/>
                </a:solidFill>
                <a:latin typeface="+mn-lt"/>
              </a:defRPr>
            </a:lvl1pPr>
          </a:lstStyle>
          <a:p>
            <a:pPr>
              <a:defRPr/>
            </a:pPr>
            <a:fld id="{0AEDDD68-0D71-47B0-A3CA-5468DFE6995F}" type="slidenum">
              <a:rPr lang="fr-FR"/>
              <a:pPr>
                <a:defRPr/>
              </a:pPr>
              <a:t>‹N°›</a:t>
            </a:fld>
            <a:endParaRPr lang="fr-FR" dirty="0"/>
          </a:p>
        </p:txBody>
      </p:sp>
      <p:pic>
        <p:nvPicPr>
          <p:cNvPr id="6149" name="Image 11" descr="2014_MENESRlogo_horizontal.jpg"/>
          <p:cNvPicPr>
            <a:picLocks noChangeAspect="1"/>
          </p:cNvPicPr>
          <p:nvPr userDrawn="1"/>
        </p:nvPicPr>
        <p:blipFill>
          <a:blip r:embed="rId6"/>
          <a:srcRect/>
          <a:stretch>
            <a:fillRect/>
          </a:stretch>
        </p:blipFill>
        <p:spPr bwMode="auto">
          <a:xfrm>
            <a:off x="660400" y="6180138"/>
            <a:ext cx="1655763" cy="463550"/>
          </a:xfrm>
          <a:prstGeom prst="rect">
            <a:avLst/>
          </a:prstGeom>
          <a:noFill/>
          <a:ln w="9525">
            <a:noFill/>
            <a:miter lim="800000"/>
            <a:headEnd/>
            <a:tailEnd/>
          </a:ln>
        </p:spPr>
      </p:pic>
      <p:cxnSp>
        <p:nvCxnSpPr>
          <p:cNvPr id="16" name="Connecteur droit 15"/>
          <p:cNvCxnSpPr/>
          <p:nvPr userDrawn="1"/>
        </p:nvCxnSpPr>
        <p:spPr>
          <a:xfrm>
            <a:off x="698500" y="5859463"/>
            <a:ext cx="629126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4525" y="4832350"/>
            <a:ext cx="1520825" cy="1023938"/>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500" y="342900"/>
            <a:ext cx="0" cy="550862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3570288" y="6305550"/>
            <a:ext cx="4397375" cy="361950"/>
          </a:xfrm>
          <a:prstGeom prst="rect">
            <a:avLst/>
          </a:prstGeom>
        </p:spPr>
        <p:txBody>
          <a:bodyPr anchor="ctr"/>
          <a:lstStyle/>
          <a:p>
            <a:pPr>
              <a:defRPr/>
            </a:pPr>
            <a:endParaRPr lang="fr-FR" sz="1000" dirty="0">
              <a:solidFill>
                <a:srgbClr val="7B00AC"/>
              </a:solidFill>
            </a:endParaRPr>
          </a:p>
          <a:p>
            <a:pPr>
              <a:lnSpc>
                <a:spcPts val="1325"/>
              </a:lnSpc>
              <a:defRPr/>
            </a:pPr>
            <a:r>
              <a:rPr lang="fr-FR" altLang="fr-FR" sz="1000" dirty="0">
                <a:solidFill>
                  <a:srgbClr val="7B00AC"/>
                </a:solidFill>
              </a:rPr>
              <a:t>               Norbert Perrot et Samuel Viollin – IGEN STI– 10 décembre 2015 </a:t>
            </a:r>
            <a:endParaRPr lang="fr-FR" sz="1000" dirty="0">
              <a:solidFill>
                <a:srgbClr val="404040"/>
              </a:solidFill>
              <a:latin typeface="Calibri" pitchFamily="34" charset="0"/>
            </a:endParaRPr>
          </a:p>
          <a:p>
            <a:pPr>
              <a:defRPr/>
            </a:pPr>
            <a:endParaRPr lang="fr-FR" sz="1000" dirty="0">
              <a:solidFill>
                <a:srgbClr val="898989"/>
              </a:solidFill>
              <a:latin typeface="Calibri" pitchFamily="34" charset="0"/>
            </a:endParaRPr>
          </a:p>
        </p:txBody>
      </p:sp>
      <p:pic>
        <p:nvPicPr>
          <p:cNvPr id="6154" name="Image 3" descr="logoIGEN.jpg"/>
          <p:cNvPicPr>
            <a:picLocks noChangeAspect="1"/>
          </p:cNvPicPr>
          <p:nvPr userDrawn="1"/>
        </p:nvPicPr>
        <p:blipFill>
          <a:blip r:embed="rId7"/>
          <a:srcRect/>
          <a:stretch>
            <a:fillRect/>
          </a:stretch>
        </p:blipFill>
        <p:spPr bwMode="auto">
          <a:xfrm>
            <a:off x="2611438" y="6062663"/>
            <a:ext cx="1481137" cy="604837"/>
          </a:xfrm>
          <a:prstGeom prst="rect">
            <a:avLst/>
          </a:prstGeom>
          <a:noFill/>
          <a:ln w="9525">
            <a:noFill/>
            <a:miter lim="800000"/>
            <a:headEnd/>
            <a:tailEnd/>
          </a:ln>
        </p:spPr>
      </p:pic>
      <p:sp>
        <p:nvSpPr>
          <p:cNvPr id="2" name="Espace réservé du numéro de diapositive 5"/>
          <p:cNvSpPr>
            <a:spLocks/>
          </p:cNvSpPr>
          <p:nvPr userDrawn="1"/>
        </p:nvSpPr>
        <p:spPr bwMode="auto">
          <a:xfrm>
            <a:off x="8194675" y="6388100"/>
            <a:ext cx="403225" cy="365125"/>
          </a:xfrm>
          <a:prstGeom prst="rect">
            <a:avLst/>
          </a:prstGeom>
          <a:noFill/>
          <a:ln w="9525">
            <a:noFill/>
            <a:miter lim="800000"/>
            <a:headEnd/>
            <a:tailEnd/>
          </a:ln>
        </p:spPr>
        <p:txBody>
          <a:bodyPr anchor="ctr"/>
          <a:lstStyle>
            <a:lvl1pPr algn="r" fontAlgn="auto">
              <a:spcBef>
                <a:spcPts val="0"/>
              </a:spcBef>
              <a:spcAft>
                <a:spcPts val="0"/>
              </a:spcAft>
              <a:defRPr sz="1000" b="1">
                <a:solidFill>
                  <a:srgbClr val="404040"/>
                </a:solidFill>
                <a:latin typeface="+mn-lt"/>
              </a:defRPr>
            </a:lvl1pPr>
          </a:lstStyle>
          <a:p>
            <a:pPr>
              <a:defRPr/>
            </a:pPr>
            <a:fld id="{A518D5D4-B5E9-473F-BDEB-21999B30AE63}"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p:txStyles>
    <p:titleStyle>
      <a:lvl1pPr algn="l" defTabSz="457200" rtl="0" eaLnBrk="0" fontAlgn="base" hangingPunct="0">
        <a:spcBef>
          <a:spcPct val="0"/>
        </a:spcBef>
        <a:spcAft>
          <a:spcPct val="0"/>
        </a:spcAft>
        <a:defRPr sz="5000" kern="1200">
          <a:solidFill>
            <a:srgbClr val="404040"/>
          </a:solidFill>
          <a:latin typeface="+mj-lt"/>
          <a:ea typeface="+mj-ea"/>
          <a:cs typeface="+mj-cs"/>
        </a:defRPr>
      </a:lvl1pPr>
      <a:lvl2pPr algn="l" defTabSz="457200" rtl="0" eaLnBrk="0" fontAlgn="base" hangingPunct="0">
        <a:spcBef>
          <a:spcPct val="0"/>
        </a:spcBef>
        <a:spcAft>
          <a:spcPct val="0"/>
        </a:spcAft>
        <a:defRPr sz="5000">
          <a:solidFill>
            <a:srgbClr val="404040"/>
          </a:solidFill>
          <a:latin typeface="Calibri" pitchFamily="34" charset="0"/>
        </a:defRPr>
      </a:lvl2pPr>
      <a:lvl3pPr algn="l" defTabSz="457200" rtl="0" eaLnBrk="0" fontAlgn="base" hangingPunct="0">
        <a:spcBef>
          <a:spcPct val="0"/>
        </a:spcBef>
        <a:spcAft>
          <a:spcPct val="0"/>
        </a:spcAft>
        <a:defRPr sz="5000">
          <a:solidFill>
            <a:srgbClr val="404040"/>
          </a:solidFill>
          <a:latin typeface="Calibri" pitchFamily="34" charset="0"/>
        </a:defRPr>
      </a:lvl3pPr>
      <a:lvl4pPr algn="l" defTabSz="457200" rtl="0" eaLnBrk="0" fontAlgn="base" hangingPunct="0">
        <a:spcBef>
          <a:spcPct val="0"/>
        </a:spcBef>
        <a:spcAft>
          <a:spcPct val="0"/>
        </a:spcAft>
        <a:defRPr sz="5000">
          <a:solidFill>
            <a:srgbClr val="404040"/>
          </a:solidFill>
          <a:latin typeface="Calibri" pitchFamily="34" charset="0"/>
        </a:defRPr>
      </a:lvl4pPr>
      <a:lvl5pPr algn="l" defTabSz="457200" rtl="0" eaLnBrk="0" fontAlgn="base" hangingPunct="0">
        <a:spcBef>
          <a:spcPct val="0"/>
        </a:spcBef>
        <a:spcAft>
          <a:spcPct val="0"/>
        </a:spcAft>
        <a:defRPr sz="5000">
          <a:solidFill>
            <a:srgbClr val="404040"/>
          </a:solidFill>
          <a:latin typeface="Calibri" pitchFamily="34" charset="0"/>
        </a:defRPr>
      </a:lvl5pPr>
      <a:lvl6pPr marL="457200" algn="l" defTabSz="457200" rtl="0" fontAlgn="base">
        <a:spcBef>
          <a:spcPct val="0"/>
        </a:spcBef>
        <a:spcAft>
          <a:spcPct val="0"/>
        </a:spcAft>
        <a:defRPr sz="5000">
          <a:solidFill>
            <a:srgbClr val="404040"/>
          </a:solidFill>
          <a:latin typeface="Calibri" pitchFamily="34" charset="0"/>
        </a:defRPr>
      </a:lvl6pPr>
      <a:lvl7pPr marL="914400" algn="l" defTabSz="457200" rtl="0" fontAlgn="base">
        <a:spcBef>
          <a:spcPct val="0"/>
        </a:spcBef>
        <a:spcAft>
          <a:spcPct val="0"/>
        </a:spcAft>
        <a:defRPr sz="5000">
          <a:solidFill>
            <a:srgbClr val="404040"/>
          </a:solidFill>
          <a:latin typeface="Calibri" pitchFamily="34" charset="0"/>
        </a:defRPr>
      </a:lvl7pPr>
      <a:lvl8pPr marL="1371600" algn="l" defTabSz="457200" rtl="0" fontAlgn="base">
        <a:spcBef>
          <a:spcPct val="0"/>
        </a:spcBef>
        <a:spcAft>
          <a:spcPct val="0"/>
        </a:spcAft>
        <a:defRPr sz="5000">
          <a:solidFill>
            <a:srgbClr val="404040"/>
          </a:solidFill>
          <a:latin typeface="Calibri" pitchFamily="34" charset="0"/>
        </a:defRPr>
      </a:lvl8pPr>
      <a:lvl9pPr marL="1828800" algn="l" defTabSz="457200" rtl="0" fontAlgn="base">
        <a:spcBef>
          <a:spcPct val="0"/>
        </a:spcBef>
        <a:spcAft>
          <a:spcPct val="0"/>
        </a:spcAft>
        <a:defRPr sz="5000">
          <a:solidFill>
            <a:srgbClr val="404040"/>
          </a:solidFill>
          <a:latin typeface="Calibri" pitchFamily="34" charset="0"/>
        </a:defRPr>
      </a:lvl9pPr>
    </p:titleStyle>
    <p:bodyStyle>
      <a:lvl1pPr algn="l" defTabSz="457200" rtl="0" eaLnBrk="0" fontAlgn="base" hangingPunct="0">
        <a:spcBef>
          <a:spcPct val="20000"/>
        </a:spcBef>
        <a:spcAft>
          <a:spcPct val="0"/>
        </a:spcAft>
        <a:buFont typeface="Arial" charset="0"/>
        <a:defRPr sz="3200" kern="1200">
          <a:solidFill>
            <a:srgbClr val="683086"/>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Espace réservé du titre 1"/>
          <p:cNvSpPr>
            <a:spLocks noGrp="1"/>
          </p:cNvSpPr>
          <p:nvPr>
            <p:ph type="title"/>
          </p:nvPr>
        </p:nvSpPr>
        <p:spPr bwMode="auto">
          <a:xfrm>
            <a:off x="1095375" y="698500"/>
            <a:ext cx="7781925" cy="200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1267" name="Espace réservé du texte 2"/>
          <p:cNvSpPr>
            <a:spLocks noGrp="1"/>
          </p:cNvSpPr>
          <p:nvPr>
            <p:ph type="body" idx="1"/>
          </p:nvPr>
        </p:nvSpPr>
        <p:spPr bwMode="auto">
          <a:xfrm>
            <a:off x="1095375" y="2705100"/>
            <a:ext cx="7781925" cy="1179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a:t>
            </a:r>
            <a:br>
              <a:rPr lang="fr-FR" smtClean="0"/>
            </a:br>
            <a:r>
              <a:rPr lang="fr-FR" smtClean="0"/>
              <a:t>les styles du texte du masque</a:t>
            </a:r>
          </a:p>
          <a:p>
            <a:pPr lvl="0"/>
            <a:endParaRPr lang="fr-FR" smtClean="0"/>
          </a:p>
        </p:txBody>
      </p:sp>
      <p:sp>
        <p:nvSpPr>
          <p:cNvPr id="6" name="Espace réservé du numéro de diapositive 5"/>
          <p:cNvSpPr>
            <a:spLocks noGrp="1"/>
          </p:cNvSpPr>
          <p:nvPr>
            <p:ph type="sldNum" sz="quarter" idx="4"/>
          </p:nvPr>
        </p:nvSpPr>
        <p:spPr>
          <a:xfrm>
            <a:off x="8250238" y="6391275"/>
            <a:ext cx="350837" cy="365125"/>
          </a:xfrm>
          <a:prstGeom prst="rect">
            <a:avLst/>
          </a:prstGeom>
        </p:spPr>
        <p:txBody>
          <a:bodyPr vert="horz" lIns="91440" tIns="45720" rIns="91440" bIns="45720" rtlCol="0" anchor="ctr"/>
          <a:lstStyle>
            <a:lvl1pPr algn="r" fontAlgn="auto">
              <a:spcBef>
                <a:spcPts val="0"/>
              </a:spcBef>
              <a:spcAft>
                <a:spcPts val="0"/>
              </a:spcAft>
              <a:defRPr sz="1000" b="1">
                <a:solidFill>
                  <a:srgbClr val="000000"/>
                </a:solidFill>
                <a:latin typeface="+mn-lt"/>
              </a:defRPr>
            </a:lvl1pPr>
          </a:lstStyle>
          <a:p>
            <a:pPr>
              <a:defRPr/>
            </a:pPr>
            <a:fld id="{0250F63F-14A4-4807-8269-695309F95306}" type="slidenum">
              <a:rPr lang="fr-FR"/>
              <a:pPr>
                <a:defRPr/>
              </a:pPr>
              <a:t>‹N°›</a:t>
            </a:fld>
            <a:endParaRPr lang="fr-FR" dirty="0"/>
          </a:p>
        </p:txBody>
      </p:sp>
      <p:pic>
        <p:nvPicPr>
          <p:cNvPr id="11269" name="Image 11" descr="2014_MENESRlogo_horizontal.jpg"/>
          <p:cNvPicPr>
            <a:picLocks noChangeAspect="1"/>
          </p:cNvPicPr>
          <p:nvPr userDrawn="1"/>
        </p:nvPicPr>
        <p:blipFill>
          <a:blip r:embed="rId5"/>
          <a:srcRect/>
          <a:stretch>
            <a:fillRect/>
          </a:stretch>
        </p:blipFill>
        <p:spPr bwMode="auto">
          <a:xfrm>
            <a:off x="660400" y="6180138"/>
            <a:ext cx="1655763" cy="463550"/>
          </a:xfrm>
          <a:prstGeom prst="rect">
            <a:avLst/>
          </a:prstGeom>
          <a:noFill/>
          <a:ln w="9525">
            <a:noFill/>
            <a:miter lim="800000"/>
            <a:headEnd/>
            <a:tailEnd/>
          </a:ln>
        </p:spPr>
      </p:pic>
      <p:cxnSp>
        <p:nvCxnSpPr>
          <p:cNvPr id="15" name="Connecteur droit 14"/>
          <p:cNvCxnSpPr/>
          <p:nvPr userDrawn="1"/>
        </p:nvCxnSpPr>
        <p:spPr>
          <a:xfrm>
            <a:off x="698500" y="3894138"/>
            <a:ext cx="629126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4525" y="2865438"/>
            <a:ext cx="1520825" cy="102552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8500" y="0"/>
            <a:ext cx="0" cy="388461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dirty="0" smtClean="0">
                <a:solidFill>
                  <a:schemeClr val="tx1">
                    <a:lumMod val="75000"/>
                    <a:lumOff val="25000"/>
                  </a:schemeClr>
                </a:solidFill>
              </a:rPr>
              <a:t>JJ/MM/AAAA</a:t>
            </a:r>
          </a:p>
          <a:p>
            <a:pPr>
              <a:defRPr/>
            </a:pPr>
            <a:endParaRPr lang="fr-FR" dirty="0"/>
          </a:p>
        </p:txBody>
      </p:sp>
      <p:sp>
        <p:nvSpPr>
          <p:cNvPr id="12" name="Espace réservé du pied de page 4"/>
          <p:cNvSpPr txBox="1">
            <a:spLocks/>
          </p:cNvSpPr>
          <p:nvPr userDrawn="1"/>
        </p:nvSpPr>
        <p:spPr>
          <a:xfrm>
            <a:off x="2357438" y="6146800"/>
            <a:ext cx="31210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pPr>
              <a:defRPr/>
            </a:pPr>
            <a:endParaRPr lang="fr-FR"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hdr="0"/>
  <p:txStyles>
    <p:titleStyle>
      <a:lvl1pPr algn="l" defTabSz="457200" rtl="0" eaLnBrk="0" fontAlgn="base" hangingPunct="0">
        <a:spcBef>
          <a:spcPct val="0"/>
        </a:spcBef>
        <a:spcAft>
          <a:spcPct val="0"/>
        </a:spcAft>
        <a:defRPr sz="4400" kern="1200">
          <a:solidFill>
            <a:srgbClr val="683086"/>
          </a:solidFill>
          <a:latin typeface="+mj-lt"/>
          <a:ea typeface="+mj-ea"/>
          <a:cs typeface="+mj-cs"/>
        </a:defRPr>
      </a:lvl1pPr>
      <a:lvl2pPr algn="l" defTabSz="457200" rtl="0" eaLnBrk="0" fontAlgn="base" hangingPunct="0">
        <a:spcBef>
          <a:spcPct val="0"/>
        </a:spcBef>
        <a:spcAft>
          <a:spcPct val="0"/>
        </a:spcAft>
        <a:defRPr sz="4400">
          <a:solidFill>
            <a:srgbClr val="683086"/>
          </a:solidFill>
          <a:latin typeface="Calibri" pitchFamily="34" charset="0"/>
        </a:defRPr>
      </a:lvl2pPr>
      <a:lvl3pPr algn="l" defTabSz="457200" rtl="0" eaLnBrk="0" fontAlgn="base" hangingPunct="0">
        <a:spcBef>
          <a:spcPct val="0"/>
        </a:spcBef>
        <a:spcAft>
          <a:spcPct val="0"/>
        </a:spcAft>
        <a:defRPr sz="4400">
          <a:solidFill>
            <a:srgbClr val="683086"/>
          </a:solidFill>
          <a:latin typeface="Calibri" pitchFamily="34" charset="0"/>
        </a:defRPr>
      </a:lvl3pPr>
      <a:lvl4pPr algn="l" defTabSz="457200" rtl="0" eaLnBrk="0" fontAlgn="base" hangingPunct="0">
        <a:spcBef>
          <a:spcPct val="0"/>
        </a:spcBef>
        <a:spcAft>
          <a:spcPct val="0"/>
        </a:spcAft>
        <a:defRPr sz="4400">
          <a:solidFill>
            <a:srgbClr val="683086"/>
          </a:solidFill>
          <a:latin typeface="Calibri" pitchFamily="34" charset="0"/>
        </a:defRPr>
      </a:lvl4pPr>
      <a:lvl5pPr algn="l" defTabSz="457200" rtl="0" eaLnBrk="0" fontAlgn="base" hangingPunct="0">
        <a:spcBef>
          <a:spcPct val="0"/>
        </a:spcBef>
        <a:spcAft>
          <a:spcPct val="0"/>
        </a:spcAft>
        <a:defRPr sz="4400">
          <a:solidFill>
            <a:srgbClr val="683086"/>
          </a:solidFill>
          <a:latin typeface="Calibri" pitchFamily="34" charset="0"/>
        </a:defRPr>
      </a:lvl5pPr>
      <a:lvl6pPr marL="457200" algn="l" defTabSz="457200" rtl="0" fontAlgn="base">
        <a:spcBef>
          <a:spcPct val="0"/>
        </a:spcBef>
        <a:spcAft>
          <a:spcPct val="0"/>
        </a:spcAft>
        <a:defRPr sz="4400">
          <a:solidFill>
            <a:srgbClr val="683086"/>
          </a:solidFill>
          <a:latin typeface="Calibri" pitchFamily="34" charset="0"/>
        </a:defRPr>
      </a:lvl6pPr>
      <a:lvl7pPr marL="914400" algn="l" defTabSz="457200" rtl="0" fontAlgn="base">
        <a:spcBef>
          <a:spcPct val="0"/>
        </a:spcBef>
        <a:spcAft>
          <a:spcPct val="0"/>
        </a:spcAft>
        <a:defRPr sz="4400">
          <a:solidFill>
            <a:srgbClr val="683086"/>
          </a:solidFill>
          <a:latin typeface="Calibri" pitchFamily="34" charset="0"/>
        </a:defRPr>
      </a:lvl7pPr>
      <a:lvl8pPr marL="1371600" algn="l" defTabSz="457200" rtl="0" fontAlgn="base">
        <a:spcBef>
          <a:spcPct val="0"/>
        </a:spcBef>
        <a:spcAft>
          <a:spcPct val="0"/>
        </a:spcAft>
        <a:defRPr sz="4400">
          <a:solidFill>
            <a:srgbClr val="683086"/>
          </a:solidFill>
          <a:latin typeface="Calibri" pitchFamily="34" charset="0"/>
        </a:defRPr>
      </a:lvl8pPr>
      <a:lvl9pPr marL="1828800" algn="l" defTabSz="457200" rtl="0" fontAlgn="base">
        <a:spcBef>
          <a:spcPct val="0"/>
        </a:spcBef>
        <a:spcAft>
          <a:spcPct val="0"/>
        </a:spcAft>
        <a:defRPr sz="4400">
          <a:solidFill>
            <a:srgbClr val="683086"/>
          </a:solidFill>
          <a:latin typeface="Calibri" pitchFamily="34" charset="0"/>
        </a:defRPr>
      </a:lvl9pPr>
    </p:titleStyle>
    <p:bodyStyle>
      <a:lvl1pPr algn="l" defTabSz="457200" rtl="0" eaLnBrk="0" fontAlgn="base" hangingPunct="0">
        <a:spcBef>
          <a:spcPct val="20000"/>
        </a:spcBef>
        <a:spcAft>
          <a:spcPct val="0"/>
        </a:spcAft>
        <a:buFont typeface="Arial" charset="0"/>
        <a:defRPr sz="3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903FB31B-7CB1-42EF-977E-C018D9AD4EFE}" type="datetimeFigureOut">
              <a:rPr lang="fr-FR">
                <a:solidFill>
                  <a:prstClr val="black">
                    <a:tint val="75000"/>
                  </a:prstClr>
                </a:solidFill>
              </a:rPr>
              <a:pPr defTabSz="914400">
                <a:defRPr/>
              </a:pPr>
              <a:t>19/03/2016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D717C496-C6C0-4A85-8D97-0C970D2BD68D}" type="slidenum">
              <a:rPr lang="fr-FR">
                <a:solidFill>
                  <a:prstClr val="black">
                    <a:tint val="75000"/>
                  </a:prstClr>
                </a:solidFill>
              </a:rPr>
              <a:pPr defTabSz="914400">
                <a:defRPr/>
              </a:pPr>
              <a:t>‹N°›</a:t>
            </a:fld>
            <a:endParaRPr lang="fr-FR">
              <a:solidFill>
                <a:prstClr val="black">
                  <a:tint val="75000"/>
                </a:prstClr>
              </a:solidFill>
            </a:endParaRPr>
          </a:p>
        </p:txBody>
      </p:sp>
    </p:spTree>
    <p:extLst>
      <p:ext uri="{BB962C8B-B14F-4D97-AF65-F5344CB8AC3E}">
        <p14:creationId xmlns:p14="http://schemas.microsoft.com/office/powerpoint/2010/main" val="13246161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2916238" y="1773238"/>
            <a:ext cx="6119812" cy="2376487"/>
          </a:xfrm>
        </p:spPr>
        <p:txBody>
          <a:bodyPr rtlCol="0">
            <a:normAutofit fontScale="90000"/>
          </a:bodyPr>
          <a:lstStyle/>
          <a:p>
            <a:pPr eaLnBrk="1" fontAlgn="auto" hangingPunct="1">
              <a:spcAft>
                <a:spcPts val="0"/>
              </a:spcAft>
              <a:defRPr/>
            </a:pPr>
            <a:r>
              <a:rPr lang="fr-FR" sz="5400" b="1" dirty="0" smtClean="0">
                <a:solidFill>
                  <a:schemeClr val="bg1"/>
                </a:solidFill>
                <a:latin typeface="Arial" pitchFamily="34" charset="0"/>
                <a:cs typeface="Arial" pitchFamily="34" charset="0"/>
              </a:rPr>
              <a:t>Réforme du collège : une ambition pédagogique.</a:t>
            </a:r>
            <a:endParaRPr lang="fr-FR" sz="5400" b="1" dirty="0">
              <a:solidFill>
                <a:schemeClr val="bg1">
                  <a:lumMod val="75000"/>
                </a:schemeClr>
              </a:solidFill>
              <a:latin typeface="Arial" pitchFamily="34" charset="0"/>
              <a:cs typeface="Arial" pitchFamily="34" charset="0"/>
            </a:endParaRPr>
          </a:p>
        </p:txBody>
      </p:sp>
      <p:sp>
        <p:nvSpPr>
          <p:cNvPr id="6" name="Sous-titre 2"/>
          <p:cNvSpPr>
            <a:spLocks noGrp="1"/>
          </p:cNvSpPr>
          <p:nvPr>
            <p:ph type="subTitle" idx="1"/>
          </p:nvPr>
        </p:nvSpPr>
        <p:spPr>
          <a:xfrm>
            <a:off x="3132138" y="4797425"/>
            <a:ext cx="5895975" cy="1320800"/>
          </a:xfrm>
        </p:spPr>
        <p:txBody>
          <a:bodyPr rtlCol="0">
            <a:normAutofit/>
          </a:bodyPr>
          <a:lstStyle/>
          <a:p>
            <a:pPr eaLnBrk="1" fontAlgn="auto" hangingPunct="1">
              <a:spcAft>
                <a:spcPts val="0"/>
              </a:spcAft>
              <a:buFont typeface="Arial" pitchFamily="34" charset="0"/>
              <a:buNone/>
              <a:defRPr/>
            </a:pPr>
            <a:r>
              <a:rPr lang="fr-FR" dirty="0" smtClean="0"/>
              <a:t>D’après le diaporama de Norbert Perrot et Samuel Viollin  IGEN STI.</a:t>
            </a:r>
          </a:p>
        </p:txBody>
      </p:sp>
    </p:spTree>
    <p:extLst>
      <p:ext uri="{BB962C8B-B14F-4D97-AF65-F5344CB8AC3E}">
        <p14:creationId xmlns:p14="http://schemas.microsoft.com/office/powerpoint/2010/main" val="1725623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5400562" y="4819079"/>
            <a:ext cx="3638886" cy="1810850"/>
            <a:chOff x="5342951" y="3848058"/>
            <a:chExt cx="3645473" cy="1810850"/>
          </a:xfrm>
          <a:solidFill>
            <a:schemeClr val="accent4">
              <a:lumMod val="20000"/>
              <a:lumOff val="80000"/>
            </a:schemeClr>
          </a:solidFill>
          <a:effectLst>
            <a:outerShdw blurRad="50800" dist="38100" dir="2700000" algn="tl" rotWithShape="0">
              <a:prstClr val="black">
                <a:alpha val="40000"/>
              </a:prstClr>
            </a:outerShdw>
          </a:effectLst>
        </p:grpSpPr>
        <p:sp>
          <p:nvSpPr>
            <p:cNvPr id="29" name="Rectangle à coins arrondis 28"/>
            <p:cNvSpPr/>
            <p:nvPr/>
          </p:nvSpPr>
          <p:spPr>
            <a:xfrm>
              <a:off x="5342951" y="3848058"/>
              <a:ext cx="3645473" cy="1810850"/>
            </a:xfrm>
            <a:prstGeom prst="roundRect">
              <a:avLst>
                <a:gd name="adj" fmla="val 10000"/>
              </a:avLst>
            </a:prstGeom>
            <a:grpFill/>
            <a:ln>
              <a:no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ectangle 29"/>
            <p:cNvSpPr/>
            <p:nvPr/>
          </p:nvSpPr>
          <p:spPr>
            <a:xfrm>
              <a:off x="6566163" y="3848058"/>
              <a:ext cx="2422261" cy="181085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defTabSz="622300">
                <a:lnSpc>
                  <a:spcPct val="90000"/>
                </a:lnSpc>
                <a:spcBef>
                  <a:spcPct val="0"/>
                </a:spcBef>
                <a:spcAft>
                  <a:spcPct val="15000"/>
                </a:spcAft>
                <a:buChar char="••"/>
              </a:pPr>
              <a:r>
                <a:rPr lang="fr-FR" sz="1600" i="1" kern="1200" dirty="0" smtClean="0"/>
                <a:t>Evolution du besoin et des objets</a:t>
              </a:r>
              <a:endParaRPr lang="fr-FR" sz="1600" i="1" kern="1200" dirty="0"/>
            </a:p>
            <a:p>
              <a:pPr marL="114300" lvl="1" indent="-114300" defTabSz="622300">
                <a:lnSpc>
                  <a:spcPct val="90000"/>
                </a:lnSpc>
                <a:spcBef>
                  <a:spcPct val="0"/>
                </a:spcBef>
                <a:spcAft>
                  <a:spcPct val="15000"/>
                </a:spcAft>
                <a:buChar char="••"/>
              </a:pPr>
              <a:r>
                <a:rPr lang="fr-FR" sz="1600" i="1" kern="1200" dirty="0" smtClean="0"/>
                <a:t>Fonctionnement, fonction</a:t>
              </a:r>
              <a:endParaRPr lang="fr-FR" sz="1600" i="1" kern="1200" dirty="0"/>
            </a:p>
            <a:p>
              <a:pPr marL="114300" lvl="1" indent="-114300" defTabSz="622300">
                <a:lnSpc>
                  <a:spcPct val="90000"/>
                </a:lnSpc>
                <a:spcBef>
                  <a:spcPct val="0"/>
                </a:spcBef>
                <a:spcAft>
                  <a:spcPct val="15000"/>
                </a:spcAft>
                <a:buChar char="••"/>
              </a:pPr>
              <a:r>
                <a:rPr lang="fr-FR" sz="1600" i="1" kern="1200" dirty="0" smtClean="0"/>
                <a:t>Familles de matériaux</a:t>
              </a:r>
              <a:endParaRPr lang="fr-FR" sz="1600" i="1" kern="1200" dirty="0"/>
            </a:p>
            <a:p>
              <a:pPr marL="114300" lvl="1" indent="-114300" defTabSz="622300">
                <a:lnSpc>
                  <a:spcPct val="90000"/>
                </a:lnSpc>
                <a:spcBef>
                  <a:spcPct val="0"/>
                </a:spcBef>
                <a:spcAft>
                  <a:spcPct val="15000"/>
                </a:spcAft>
                <a:buChar char="••"/>
              </a:pPr>
              <a:r>
                <a:rPr lang="fr-FR" sz="1600" i="1" kern="1200" dirty="0" smtClean="0"/>
                <a:t>Concevoir et produire 1 OT</a:t>
              </a:r>
            </a:p>
            <a:p>
              <a:pPr marL="114300" lvl="1" indent="-114300" defTabSz="622300">
                <a:lnSpc>
                  <a:spcPct val="90000"/>
                </a:lnSpc>
                <a:spcBef>
                  <a:spcPct val="0"/>
                </a:spcBef>
                <a:spcAft>
                  <a:spcPct val="15000"/>
                </a:spcAft>
                <a:buChar char="••"/>
              </a:pPr>
              <a:r>
                <a:rPr lang="fr-FR" sz="1600" i="1" kern="1200" dirty="0" smtClean="0"/>
                <a:t>Communication et gestion de l’information</a:t>
              </a:r>
              <a:endParaRPr lang="fr-FR" sz="1600" i="1" kern="1200" dirty="0"/>
            </a:p>
          </p:txBody>
        </p:sp>
      </p:grpSp>
      <p:grpSp>
        <p:nvGrpSpPr>
          <p:cNvPr id="6" name="Groupe 5"/>
          <p:cNvGrpSpPr/>
          <p:nvPr/>
        </p:nvGrpSpPr>
        <p:grpSpPr>
          <a:xfrm>
            <a:off x="853810" y="4819079"/>
            <a:ext cx="2896047" cy="1810850"/>
            <a:chOff x="759186" y="3848058"/>
            <a:chExt cx="2795501" cy="1810850"/>
          </a:xfrm>
          <a:solidFill>
            <a:schemeClr val="accent5">
              <a:lumMod val="20000"/>
              <a:lumOff val="80000"/>
            </a:schemeClr>
          </a:solidFill>
          <a:effectLst>
            <a:outerShdw blurRad="50800" dist="38100" dir="2700000" algn="tl" rotWithShape="0">
              <a:prstClr val="black">
                <a:alpha val="40000"/>
              </a:prstClr>
            </a:outerShdw>
          </a:effectLst>
        </p:grpSpPr>
        <p:sp>
          <p:nvSpPr>
            <p:cNvPr id="27" name="Rectangle à coins arrondis 26"/>
            <p:cNvSpPr/>
            <p:nvPr/>
          </p:nvSpPr>
          <p:spPr>
            <a:xfrm>
              <a:off x="759186" y="3848058"/>
              <a:ext cx="2795501" cy="1810850"/>
            </a:xfrm>
            <a:prstGeom prst="roundRect">
              <a:avLst>
                <a:gd name="adj" fmla="val 10000"/>
              </a:avLst>
            </a:prstGeom>
            <a:grpFill/>
            <a:ln>
              <a:no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798964" y="4117342"/>
              <a:ext cx="1998619" cy="127858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fr-FR" sz="1800" i="1" kern="1200" dirty="0" smtClean="0"/>
                <a:t>La terre dans le système solaire</a:t>
              </a:r>
              <a:endParaRPr lang="fr-FR" sz="1800" i="1" kern="1200" dirty="0"/>
            </a:p>
            <a:p>
              <a:pPr marL="171450" lvl="1" indent="-171450" algn="l" defTabSz="800100">
                <a:lnSpc>
                  <a:spcPct val="90000"/>
                </a:lnSpc>
                <a:spcBef>
                  <a:spcPct val="0"/>
                </a:spcBef>
                <a:spcAft>
                  <a:spcPct val="15000"/>
                </a:spcAft>
                <a:buChar char="••"/>
              </a:pPr>
              <a:r>
                <a:rPr lang="fr-FR" sz="1800" i="1" kern="1200" dirty="0" smtClean="0"/>
                <a:t>Conditions de la vie sur terre</a:t>
              </a:r>
              <a:endParaRPr lang="fr-FR" sz="1800" i="1" kern="1200" dirty="0"/>
            </a:p>
          </p:txBody>
        </p:sp>
      </p:grpSp>
      <p:grpSp>
        <p:nvGrpSpPr>
          <p:cNvPr id="7" name="Groupe 6"/>
          <p:cNvGrpSpPr/>
          <p:nvPr/>
        </p:nvGrpSpPr>
        <p:grpSpPr>
          <a:xfrm>
            <a:off x="5382214" y="971021"/>
            <a:ext cx="3657234" cy="1810850"/>
            <a:chOff x="5323075" y="0"/>
            <a:chExt cx="3665349" cy="1810850"/>
          </a:xfrm>
          <a:solidFill>
            <a:schemeClr val="accent3">
              <a:lumMod val="20000"/>
              <a:lumOff val="80000"/>
            </a:schemeClr>
          </a:solidFill>
          <a:effectLst>
            <a:outerShdw blurRad="50800" dist="38100" dir="2700000" algn="tl" rotWithShape="0">
              <a:prstClr val="black">
                <a:alpha val="40000"/>
              </a:prstClr>
            </a:outerShdw>
          </a:effectLst>
        </p:grpSpPr>
        <p:sp>
          <p:nvSpPr>
            <p:cNvPr id="25" name="Rectangle à coins arrondis 24"/>
            <p:cNvSpPr/>
            <p:nvPr/>
          </p:nvSpPr>
          <p:spPr>
            <a:xfrm>
              <a:off x="5323075" y="0"/>
              <a:ext cx="3665349" cy="1810850"/>
            </a:xfrm>
            <a:prstGeom prst="roundRect">
              <a:avLst>
                <a:gd name="adj" fmla="val 10000"/>
              </a:avLst>
            </a:prstGeom>
            <a:grpFill/>
            <a:ln>
              <a:no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6485867" y="39779"/>
              <a:ext cx="2462779" cy="127858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171450" lvl="1" indent="-171450" defTabSz="711200">
                <a:lnSpc>
                  <a:spcPct val="90000"/>
                </a:lnSpc>
                <a:spcBef>
                  <a:spcPct val="0"/>
                </a:spcBef>
                <a:spcAft>
                  <a:spcPct val="15000"/>
                </a:spcAft>
                <a:buChar char="••"/>
              </a:pPr>
              <a:r>
                <a:rPr lang="fr-FR" sz="1600" i="1" kern="1200" dirty="0" smtClean="0"/>
                <a:t>Organismes, liens de parenté, évolution des organismes</a:t>
              </a:r>
              <a:endParaRPr lang="fr-FR" sz="1600" i="1" kern="1200" dirty="0"/>
            </a:p>
            <a:p>
              <a:pPr marL="171450" lvl="1" indent="-171450" defTabSz="711200">
                <a:lnSpc>
                  <a:spcPct val="90000"/>
                </a:lnSpc>
                <a:spcBef>
                  <a:spcPct val="0"/>
                </a:spcBef>
                <a:spcAft>
                  <a:spcPct val="15000"/>
                </a:spcAft>
                <a:buChar char="••"/>
              </a:pPr>
              <a:r>
                <a:rPr lang="fr-FR" sz="1600" i="1" kern="1200" dirty="0" smtClean="0"/>
                <a:t>Besoin en alimentation</a:t>
              </a:r>
              <a:endParaRPr lang="fr-FR" sz="1600" i="1" kern="1200" dirty="0"/>
            </a:p>
            <a:p>
              <a:pPr marL="171450" lvl="1" indent="-171450" defTabSz="711200">
                <a:lnSpc>
                  <a:spcPct val="90000"/>
                </a:lnSpc>
                <a:spcBef>
                  <a:spcPct val="0"/>
                </a:spcBef>
                <a:spcAft>
                  <a:spcPct val="15000"/>
                </a:spcAft>
                <a:buChar char="••"/>
              </a:pPr>
              <a:r>
                <a:rPr lang="fr-FR" sz="1600" i="1" kern="1200" dirty="0" smtClean="0"/>
                <a:t>Transformation et conservation des aliments</a:t>
              </a:r>
              <a:endParaRPr lang="fr-FR" sz="1600" i="1" kern="1200" dirty="0"/>
            </a:p>
            <a:p>
              <a:pPr marL="171450" lvl="1" indent="-171450" algn="l" defTabSz="711200">
                <a:lnSpc>
                  <a:spcPct val="90000"/>
                </a:lnSpc>
                <a:spcBef>
                  <a:spcPct val="0"/>
                </a:spcBef>
                <a:spcAft>
                  <a:spcPct val="15000"/>
                </a:spcAft>
                <a:buChar char="••"/>
              </a:pPr>
              <a:endParaRPr lang="fr-FR" sz="1600" kern="1200" dirty="0"/>
            </a:p>
          </p:txBody>
        </p:sp>
      </p:grpSp>
      <p:grpSp>
        <p:nvGrpSpPr>
          <p:cNvPr id="8" name="Groupe 7"/>
          <p:cNvGrpSpPr/>
          <p:nvPr/>
        </p:nvGrpSpPr>
        <p:grpSpPr>
          <a:xfrm>
            <a:off x="660379" y="971021"/>
            <a:ext cx="3386205" cy="1810850"/>
            <a:chOff x="437732" y="0"/>
            <a:chExt cx="3438410" cy="1810850"/>
          </a:xfrm>
          <a:solidFill>
            <a:schemeClr val="accent2">
              <a:lumMod val="20000"/>
              <a:lumOff val="80000"/>
            </a:schemeClr>
          </a:solidFill>
          <a:effectLst>
            <a:outerShdw blurRad="50800" dist="38100" dir="2700000" algn="tl" rotWithShape="0">
              <a:prstClr val="black">
                <a:alpha val="40000"/>
              </a:prstClr>
            </a:outerShdw>
          </a:effectLst>
        </p:grpSpPr>
        <p:sp>
          <p:nvSpPr>
            <p:cNvPr id="23" name="Rectangle à coins arrondis 22"/>
            <p:cNvSpPr/>
            <p:nvPr/>
          </p:nvSpPr>
          <p:spPr>
            <a:xfrm>
              <a:off x="437732" y="0"/>
              <a:ext cx="3438410" cy="1810850"/>
            </a:xfrm>
            <a:prstGeom prst="roundRect">
              <a:avLst>
                <a:gd name="adj" fmla="val 10000"/>
              </a:avLst>
            </a:prstGeom>
            <a:grpFill/>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477511" y="39779"/>
              <a:ext cx="2924269" cy="127858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fr-FR" sz="1600" i="1" kern="1200" dirty="0" smtClean="0"/>
                <a:t>Etat et constitution de la matière</a:t>
              </a:r>
              <a:endParaRPr lang="fr-FR" sz="1600" i="1" kern="1200" dirty="0"/>
            </a:p>
            <a:p>
              <a:pPr marL="114300" lvl="1" indent="-114300" algn="l" defTabSz="622300">
                <a:lnSpc>
                  <a:spcPct val="90000"/>
                </a:lnSpc>
                <a:spcBef>
                  <a:spcPct val="0"/>
                </a:spcBef>
                <a:spcAft>
                  <a:spcPct val="15000"/>
                </a:spcAft>
                <a:buChar char="••"/>
              </a:pPr>
              <a:r>
                <a:rPr lang="fr-FR" sz="1600" i="1" kern="1200" dirty="0" smtClean="0"/>
                <a:t>Différents types de mouvements</a:t>
              </a:r>
              <a:endParaRPr lang="fr-FR" sz="1600" i="1" kern="1200" dirty="0"/>
            </a:p>
            <a:p>
              <a:pPr marL="114300" lvl="1" indent="-114300" algn="l" defTabSz="622300">
                <a:lnSpc>
                  <a:spcPct val="90000"/>
                </a:lnSpc>
                <a:spcBef>
                  <a:spcPct val="0"/>
                </a:spcBef>
                <a:spcAft>
                  <a:spcPct val="15000"/>
                </a:spcAft>
                <a:buChar char="••"/>
              </a:pPr>
              <a:r>
                <a:rPr lang="fr-FR" sz="1600" i="1" kern="1200" dirty="0" smtClean="0"/>
                <a:t>Sources et conversions d’énergie</a:t>
              </a:r>
              <a:endParaRPr lang="fr-FR" sz="1600" i="1" kern="1200" dirty="0"/>
            </a:p>
            <a:p>
              <a:pPr marL="114300" lvl="1" indent="-114300" algn="l" defTabSz="622300">
                <a:lnSpc>
                  <a:spcPct val="90000"/>
                </a:lnSpc>
                <a:spcBef>
                  <a:spcPct val="0"/>
                </a:spcBef>
                <a:spcAft>
                  <a:spcPct val="15000"/>
                </a:spcAft>
                <a:buChar char="••"/>
              </a:pPr>
              <a:r>
                <a:rPr lang="fr-FR" sz="1600" i="1" kern="1200" dirty="0" smtClean="0"/>
                <a:t>Signal et information</a:t>
              </a:r>
              <a:endParaRPr lang="fr-FR" sz="1600" i="1" kern="1200" dirty="0"/>
            </a:p>
          </p:txBody>
        </p:sp>
      </p:grpSp>
      <p:grpSp>
        <p:nvGrpSpPr>
          <p:cNvPr id="9" name="Groupe 8"/>
          <p:cNvGrpSpPr/>
          <p:nvPr/>
        </p:nvGrpSpPr>
        <p:grpSpPr>
          <a:xfrm>
            <a:off x="2303051" y="1293579"/>
            <a:ext cx="2261822" cy="2450307"/>
            <a:chOff x="1987315" y="322557"/>
            <a:chExt cx="2450307" cy="2450307"/>
          </a:xfrm>
          <a:effectLst>
            <a:outerShdw blurRad="50800" dist="38100" dir="2700000" algn="tl" rotWithShape="0">
              <a:prstClr val="black">
                <a:alpha val="40000"/>
              </a:prstClr>
            </a:outerShdw>
          </a:effectLst>
        </p:grpSpPr>
        <p:sp>
          <p:nvSpPr>
            <p:cNvPr id="21" name="Secteurs 20"/>
            <p:cNvSpPr/>
            <p:nvPr/>
          </p:nvSpPr>
          <p:spPr>
            <a:xfrm>
              <a:off x="1987315" y="322557"/>
              <a:ext cx="2450307" cy="2450307"/>
            </a:xfrm>
            <a:prstGeom prst="pieWedge">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Secteurs 12"/>
            <p:cNvSpPr/>
            <p:nvPr/>
          </p:nvSpPr>
          <p:spPr>
            <a:xfrm>
              <a:off x="2704993" y="1040235"/>
              <a:ext cx="1732629" cy="173262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rPr>
                <a:t>Matière, mouvement, énergie, information</a:t>
              </a:r>
              <a:endParaRPr lang="fr-FR" sz="2000" kern="1200" dirty="0"/>
            </a:p>
          </p:txBody>
        </p:sp>
      </p:grpSp>
      <p:grpSp>
        <p:nvGrpSpPr>
          <p:cNvPr id="10" name="Groupe 9"/>
          <p:cNvGrpSpPr/>
          <p:nvPr/>
        </p:nvGrpSpPr>
        <p:grpSpPr>
          <a:xfrm>
            <a:off x="4669346" y="1293579"/>
            <a:ext cx="2261822" cy="2450307"/>
            <a:chOff x="4550801" y="322557"/>
            <a:chExt cx="2450307" cy="2450307"/>
          </a:xfrm>
          <a:effectLst>
            <a:outerShdw blurRad="50800" dist="38100" dir="2700000" algn="tl" rotWithShape="0">
              <a:prstClr val="black">
                <a:alpha val="40000"/>
              </a:prstClr>
            </a:outerShdw>
          </a:effectLst>
        </p:grpSpPr>
        <p:sp>
          <p:nvSpPr>
            <p:cNvPr id="19" name="Secteurs 18"/>
            <p:cNvSpPr/>
            <p:nvPr/>
          </p:nvSpPr>
          <p:spPr>
            <a:xfrm rot="5400000">
              <a:off x="4550801" y="322557"/>
              <a:ext cx="2450307" cy="2450307"/>
            </a:xfrm>
            <a:prstGeom prst="pieWedge">
              <a:avLst/>
            </a:prstGeom>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Secteurs 14"/>
            <p:cNvSpPr/>
            <p:nvPr/>
          </p:nvSpPr>
          <p:spPr>
            <a:xfrm>
              <a:off x="4550801" y="870469"/>
              <a:ext cx="1732629" cy="173262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rPr>
                <a:t>le vivant, sa diversité et les fonctions qui le caractérisent </a:t>
              </a:r>
              <a:endParaRPr lang="fr-FR" sz="2000" kern="1200" dirty="0"/>
            </a:p>
          </p:txBody>
        </p:sp>
      </p:grpSp>
      <p:grpSp>
        <p:nvGrpSpPr>
          <p:cNvPr id="11" name="Groupe 10"/>
          <p:cNvGrpSpPr/>
          <p:nvPr/>
        </p:nvGrpSpPr>
        <p:grpSpPr>
          <a:xfrm>
            <a:off x="4669346" y="3857065"/>
            <a:ext cx="2261822" cy="2450307"/>
            <a:chOff x="4550801" y="2886043"/>
            <a:chExt cx="2450307" cy="2450307"/>
          </a:xfrm>
          <a:effectLst>
            <a:outerShdw blurRad="50800" dist="38100" dir="2700000" algn="tl" rotWithShape="0">
              <a:prstClr val="black">
                <a:alpha val="40000"/>
              </a:prstClr>
            </a:outerShdw>
          </a:effectLst>
        </p:grpSpPr>
        <p:sp>
          <p:nvSpPr>
            <p:cNvPr id="17" name="Secteurs 16"/>
            <p:cNvSpPr/>
            <p:nvPr/>
          </p:nvSpPr>
          <p:spPr>
            <a:xfrm rot="10800000">
              <a:off x="4550801" y="2886043"/>
              <a:ext cx="2450307" cy="2450307"/>
            </a:xfrm>
            <a:prstGeom prst="pieWedge">
              <a:avLst/>
            </a:pr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Secteurs 16"/>
            <p:cNvSpPr/>
            <p:nvPr/>
          </p:nvSpPr>
          <p:spPr>
            <a:xfrm rot="21600000">
              <a:off x="4550801" y="2886043"/>
              <a:ext cx="1732629" cy="173262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rPr>
                <a:t>Matériaux et objets techniques</a:t>
              </a:r>
              <a:endParaRPr lang="fr-FR" sz="2000" kern="1200" dirty="0"/>
            </a:p>
          </p:txBody>
        </p:sp>
      </p:grpSp>
      <p:grpSp>
        <p:nvGrpSpPr>
          <p:cNvPr id="12" name="Groupe 11"/>
          <p:cNvGrpSpPr/>
          <p:nvPr/>
        </p:nvGrpSpPr>
        <p:grpSpPr>
          <a:xfrm>
            <a:off x="2303051" y="3857065"/>
            <a:ext cx="2261823" cy="2450307"/>
            <a:chOff x="1987315" y="2886043"/>
            <a:chExt cx="2450308" cy="2450307"/>
          </a:xfrm>
          <a:effectLst>
            <a:outerShdw blurRad="50800" dist="38100" dir="2700000" algn="tl" rotWithShape="0">
              <a:prstClr val="black">
                <a:alpha val="40000"/>
              </a:prstClr>
            </a:outerShdw>
          </a:effectLst>
        </p:grpSpPr>
        <p:sp>
          <p:nvSpPr>
            <p:cNvPr id="15" name="Secteurs 14"/>
            <p:cNvSpPr/>
            <p:nvPr/>
          </p:nvSpPr>
          <p:spPr>
            <a:xfrm rot="16200000">
              <a:off x="1987315" y="2886043"/>
              <a:ext cx="2450307" cy="2450307"/>
            </a:xfrm>
            <a:prstGeom prst="pieWedge">
              <a:avLst/>
            </a:prstGeom>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Secteurs 18"/>
            <p:cNvSpPr/>
            <p:nvPr/>
          </p:nvSpPr>
          <p:spPr>
            <a:xfrm>
              <a:off x="2503279" y="2886043"/>
              <a:ext cx="1934344" cy="173262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rPr>
                <a:t>la planète Terre, les êtres vivants dans leur environnement </a:t>
              </a:r>
              <a:endParaRPr lang="fr-FR" sz="2000" kern="1200" dirty="0"/>
            </a:p>
          </p:txBody>
        </p:sp>
      </p:grpSp>
      <p:sp>
        <p:nvSpPr>
          <p:cNvPr id="13" name="Flèche en arc 12"/>
          <p:cNvSpPr/>
          <p:nvPr/>
        </p:nvSpPr>
        <p:spPr>
          <a:xfrm>
            <a:off x="4226645" y="3291173"/>
            <a:ext cx="780929" cy="735658"/>
          </a:xfrm>
          <a:prstGeom prst="circularArrow">
            <a:avLst/>
          </a:prstGeom>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4" name="Flèche en arc 13"/>
          <p:cNvSpPr/>
          <p:nvPr/>
        </p:nvSpPr>
        <p:spPr>
          <a:xfrm rot="10800000">
            <a:off x="4226645" y="3574119"/>
            <a:ext cx="780929" cy="735658"/>
          </a:xfrm>
          <a:prstGeom prst="circularArrow">
            <a:avLst/>
          </a:prstGeom>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606670" y="173593"/>
            <a:ext cx="7913372" cy="600776"/>
          </a:xfrm>
          <a:prstGeom prst="rect">
            <a:avLst/>
          </a:prstGeom>
          <a:noFill/>
        </p:spPr>
        <p:txBody>
          <a:bodyPr wrap="square" lIns="107287" tIns="53643" rIns="107287" bIns="53643" rtlCol="0">
            <a:spAutoFit/>
          </a:bodyPr>
          <a:lstStyle/>
          <a:p>
            <a:r>
              <a:rPr lang="fr-FR" sz="3200" b="1" dirty="0">
                <a:solidFill>
                  <a:srgbClr val="78BBBC"/>
                </a:solidFill>
                <a:effectLst>
                  <a:outerShdw blurRad="38100" dist="38100" dir="2700000" algn="tl">
                    <a:srgbClr val="000000">
                      <a:alpha val="43137"/>
                    </a:srgbClr>
                  </a:outerShdw>
                </a:effectLst>
              </a:rPr>
              <a:t>Structure des programmes de </a:t>
            </a:r>
            <a:r>
              <a:rPr lang="fr-FR" sz="3200" b="1" dirty="0" smtClean="0">
                <a:solidFill>
                  <a:srgbClr val="78BBBC"/>
                </a:solidFill>
                <a:effectLst>
                  <a:outerShdw blurRad="38100" dist="38100" dir="2700000" algn="tl">
                    <a:srgbClr val="000000">
                      <a:alpha val="43137"/>
                    </a:srgbClr>
                  </a:outerShdw>
                </a:effectLst>
              </a:rPr>
              <a:t>S &amp; T</a:t>
            </a:r>
            <a:endParaRPr lang="fr-FR" sz="3200" b="1" dirty="0">
              <a:solidFill>
                <a:srgbClr val="78BBBC"/>
              </a:solidFill>
              <a:effectLst>
                <a:outerShdw blurRad="38100" dist="38100" dir="2700000" algn="tl">
                  <a:srgbClr val="000000">
                    <a:alpha val="43137"/>
                  </a:srgbClr>
                </a:outerShdw>
              </a:effectLst>
            </a:endParaRPr>
          </a:p>
        </p:txBody>
      </p:sp>
      <p:sp>
        <p:nvSpPr>
          <p:cNvPr id="32" name="ZoneTexte 31"/>
          <p:cNvSpPr txBox="1"/>
          <p:nvPr/>
        </p:nvSpPr>
        <p:spPr>
          <a:xfrm>
            <a:off x="544136" y="3475036"/>
            <a:ext cx="8145946" cy="1015663"/>
          </a:xfrm>
          <a:prstGeom prst="rect">
            <a:avLst/>
          </a:prstGeom>
          <a:noFill/>
        </p:spPr>
        <p:txBody>
          <a:bodyPr wrap="square" rtlCol="0">
            <a:spAutoFit/>
          </a:bodyPr>
          <a:lstStyle/>
          <a:p>
            <a:pPr algn="ctr"/>
            <a:r>
              <a:rPr lang="fr-FR" sz="2000" b="1" i="1" dirty="0" smtClean="0">
                <a:ln w="10541" cmpd="sng">
                  <a:solidFill>
                    <a:schemeClr val="accent1">
                      <a:shade val="88000"/>
                      <a:satMod val="110000"/>
                    </a:schemeClr>
                  </a:solidFill>
                  <a:prstDash val="solid"/>
                </a:ln>
                <a:solidFill>
                  <a:schemeClr val="bg2">
                    <a:lumMod val="25000"/>
                  </a:schemeClr>
                </a:solidFill>
              </a:rPr>
              <a:t>Les 3 disciplines SVT-technologie-physique/chimie concourent à la construction d’une première représentation globale, rationnelle et cohérente du monde.</a:t>
            </a:r>
            <a:endParaRPr lang="fr-FR" sz="2000" b="1" i="1" dirty="0">
              <a:ln w="10541" cmpd="sng">
                <a:solidFill>
                  <a:schemeClr val="accent1">
                    <a:shade val="88000"/>
                    <a:satMod val="110000"/>
                  </a:schemeClr>
                </a:solidFill>
                <a:prstDash val="solid"/>
              </a:ln>
              <a:solidFill>
                <a:schemeClr val="bg2">
                  <a:lumMod val="25000"/>
                </a:schemeClr>
              </a:solidFill>
            </a:endParaRPr>
          </a:p>
        </p:txBody>
      </p:sp>
      <p:sp>
        <p:nvSpPr>
          <p:cNvPr id="33" name="Espace réservé du numéro de diapositive 9"/>
          <p:cNvSpPr txBox="1">
            <a:spLocks/>
          </p:cNvSpPr>
          <p:nvPr/>
        </p:nvSpPr>
        <p:spPr>
          <a:xfrm>
            <a:off x="8266459" y="6259836"/>
            <a:ext cx="936625" cy="457200"/>
          </a:xfrm>
          <a:prstGeom prst="rect">
            <a:avLst/>
          </a:prstGeom>
        </p:spPr>
        <p:txBody>
          <a:bodyPr/>
          <a:lstStyle>
            <a:defPPr>
              <a:defRPr lang="fr-F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algn="ctr"/>
            <a:fld id="{2C3A042C-4403-4AF2-B843-26BEF77852CD}" type="slidenum">
              <a:rPr lang="fr-FR" sz="1600" smtClean="0"/>
              <a:pPr algn="ctr"/>
              <a:t>10</a:t>
            </a:fld>
            <a:endParaRPr lang="fr-FR" sz="1600"/>
          </a:p>
        </p:txBody>
      </p:sp>
      <p:sp>
        <p:nvSpPr>
          <p:cNvPr id="34" name="ZoneTexte 33"/>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Tree>
    <p:extLst>
      <p:ext uri="{BB962C8B-B14F-4D97-AF65-F5344CB8AC3E}">
        <p14:creationId xmlns:p14="http://schemas.microsoft.com/office/powerpoint/2010/main" val="52770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1000" fill="hold"/>
                                        <p:tgtEl>
                                          <p:spTgt spid="32"/>
                                        </p:tgtEl>
                                        <p:attrNameLst>
                                          <p:attrName>ppt_w</p:attrName>
                                        </p:attrNameLst>
                                      </p:cBhvr>
                                      <p:tavLst>
                                        <p:tav tm="0">
                                          <p:val>
                                            <p:fltVal val="0"/>
                                          </p:val>
                                        </p:tav>
                                        <p:tav tm="100000">
                                          <p:val>
                                            <p:strVal val="#ppt_w"/>
                                          </p:val>
                                        </p:tav>
                                      </p:tavLst>
                                    </p:anim>
                                    <p:anim calcmode="lin" valueType="num">
                                      <p:cBhvr>
                                        <p:cTn id="42" dur="1000" fill="hold"/>
                                        <p:tgtEl>
                                          <p:spTgt spid="32"/>
                                        </p:tgtEl>
                                        <p:attrNameLst>
                                          <p:attrName>ppt_h</p:attrName>
                                        </p:attrNameLst>
                                      </p:cBhvr>
                                      <p:tavLst>
                                        <p:tav tm="0">
                                          <p:val>
                                            <p:fltVal val="0"/>
                                          </p:val>
                                        </p:tav>
                                        <p:tav tm="100000">
                                          <p:val>
                                            <p:strVal val="#ppt_h"/>
                                          </p:val>
                                        </p:tav>
                                      </p:tavLst>
                                    </p:anim>
                                    <p:anim calcmode="lin" valueType="num">
                                      <p:cBhvr>
                                        <p:cTn id="43" dur="1000" fill="hold"/>
                                        <p:tgtEl>
                                          <p:spTgt spid="32"/>
                                        </p:tgtEl>
                                        <p:attrNameLst>
                                          <p:attrName>style.rotation</p:attrName>
                                        </p:attrNameLst>
                                      </p:cBhvr>
                                      <p:tavLst>
                                        <p:tav tm="0">
                                          <p:val>
                                            <p:fltVal val="90"/>
                                          </p:val>
                                        </p:tav>
                                        <p:tav tm="100000">
                                          <p:val>
                                            <p:fltVal val="0"/>
                                          </p:val>
                                        </p:tav>
                                      </p:tavLst>
                                    </p:anim>
                                    <p:animEffect transition="in" filter="fade">
                                      <p:cBhvr>
                                        <p:cTn id="4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0" indent="0" algn="just" defTabSz="914400" eaLnBrk="1" hangingPunct="1">
              <a:lnSpc>
                <a:spcPct val="150000"/>
              </a:lnSpc>
              <a:spcBef>
                <a:spcPct val="50000"/>
              </a:spcBef>
              <a:buNone/>
            </a:pPr>
            <a:r>
              <a:rPr lang="fr-FR" sz="2400" dirty="0" smtClean="0">
                <a:solidFill>
                  <a:srgbClr val="0000FF"/>
                </a:solidFill>
                <a:latin typeface="Arial" charset="0"/>
              </a:rPr>
              <a:t>- De créer </a:t>
            </a:r>
            <a:r>
              <a:rPr lang="fr-FR" sz="2400" dirty="0">
                <a:solidFill>
                  <a:srgbClr val="0000FF"/>
                </a:solidFill>
                <a:latin typeface="Arial" charset="0"/>
              </a:rPr>
              <a:t>les conditions d’échanges entre les différents professeurs intervenant sur le cycle pour en garantir la continuité pédagogique. Ce travail est à engager </a:t>
            </a:r>
            <a:r>
              <a:rPr lang="fr-FR" sz="2400" dirty="0" smtClean="0">
                <a:solidFill>
                  <a:srgbClr val="0000FF"/>
                </a:solidFill>
                <a:latin typeface="Arial" charset="0"/>
              </a:rPr>
              <a:t>dans le cadre de la liaison école collège en conseil de cycle.</a:t>
            </a:r>
            <a:endParaRPr lang="fr-FR" sz="2400" dirty="0">
              <a:solidFill>
                <a:srgbClr val="0000FF"/>
              </a:solidFill>
              <a:latin typeface="Arial" charset="0"/>
            </a:endParaRPr>
          </a:p>
          <a:p>
            <a:pPr marL="0" lvl="0" indent="0" algn="just" defTabSz="914400" eaLnBrk="1" hangingPunct="1">
              <a:lnSpc>
                <a:spcPct val="150000"/>
              </a:lnSpc>
              <a:spcBef>
                <a:spcPct val="50000"/>
              </a:spcBef>
              <a:buNone/>
            </a:pPr>
            <a:r>
              <a:rPr lang="fr-FR" sz="2400" dirty="0">
                <a:solidFill>
                  <a:srgbClr val="0000FF"/>
                </a:solidFill>
                <a:latin typeface="Arial" charset="0"/>
              </a:rPr>
              <a:t> </a:t>
            </a:r>
            <a:r>
              <a:rPr lang="fr-FR" sz="2400" dirty="0" smtClean="0">
                <a:solidFill>
                  <a:srgbClr val="0000FF"/>
                </a:solidFill>
                <a:latin typeface="Arial" charset="0"/>
              </a:rPr>
              <a:t>- D’établir </a:t>
            </a:r>
            <a:r>
              <a:rPr lang="fr-FR" sz="2400" dirty="0">
                <a:solidFill>
                  <a:srgbClr val="0000FF"/>
                </a:solidFill>
                <a:latin typeface="Arial" charset="0"/>
              </a:rPr>
              <a:t>une progression pédagogique sur le cycle, compatible avec les </a:t>
            </a:r>
            <a:r>
              <a:rPr lang="fr-FR" sz="2400" dirty="0" smtClean="0">
                <a:solidFill>
                  <a:srgbClr val="0000FF"/>
                </a:solidFill>
                <a:latin typeface="Arial" charset="0"/>
              </a:rPr>
              <a:t>progressions </a:t>
            </a:r>
            <a:r>
              <a:rPr lang="fr-FR" sz="2400" dirty="0">
                <a:solidFill>
                  <a:srgbClr val="0000FF"/>
                </a:solidFill>
                <a:latin typeface="Arial" charset="0"/>
              </a:rPr>
              <a:t>annuelles de classe.</a:t>
            </a:r>
            <a:endParaRPr lang="fr-FR" sz="2400" dirty="0">
              <a:solidFill>
                <a:prstClr val="black"/>
              </a:solidFill>
              <a:latin typeface="Arial" charset="0"/>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a:buFont typeface="Arial" charset="0"/>
              <a:buNone/>
            </a:pPr>
            <a:r>
              <a:rPr lang="fr-FR" sz="2800" b="1" dirty="0" smtClean="0">
                <a:solidFill>
                  <a:srgbClr val="0000FF"/>
                </a:solidFill>
                <a:ea typeface="ＭＳ Ｐゴシック"/>
                <a:cs typeface="ＭＳ Ｐゴシック"/>
              </a:rPr>
              <a:t>Cette nouvelle logique de cycle implique:</a:t>
            </a:r>
            <a:endParaRPr lang="fr-FR" sz="2800" b="1" dirty="0">
              <a:solidFill>
                <a:srgbClr val="0000FF"/>
              </a:solidFill>
              <a:ea typeface="ＭＳ Ｐゴシック"/>
              <a:cs typeface="ＭＳ Ｐゴシック"/>
            </a:endParaRPr>
          </a:p>
        </p:txBody>
      </p:sp>
    </p:spTree>
    <p:extLst>
      <p:ext uri="{BB962C8B-B14F-4D97-AF65-F5344CB8AC3E}">
        <p14:creationId xmlns:p14="http://schemas.microsoft.com/office/powerpoint/2010/main" val="206746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13" name="ZoneTexte 3"/>
          <p:cNvSpPr txBox="1">
            <a:spLocks noChangeArrowheads="1"/>
          </p:cNvSpPr>
          <p:nvPr/>
        </p:nvSpPr>
        <p:spPr bwMode="auto">
          <a:xfrm>
            <a:off x="1116013" y="2924175"/>
            <a:ext cx="7388225" cy="523875"/>
          </a:xfrm>
          <a:prstGeom prst="rect">
            <a:avLst/>
          </a:prstGeom>
          <a:noFill/>
          <a:ln w="9525">
            <a:noFill/>
            <a:miter lim="800000"/>
            <a:headEnd/>
            <a:tailEnd/>
          </a:ln>
        </p:spPr>
        <p:txBody>
          <a:bodyPr>
            <a:spAutoFit/>
          </a:bodyPr>
          <a:lstStyle/>
          <a:p>
            <a:pPr defTabSz="914400"/>
            <a:r>
              <a:rPr lang="fr-FR" sz="2800" b="1" dirty="0">
                <a:solidFill>
                  <a:srgbClr val="0000FF"/>
                </a:solidFill>
                <a:ea typeface="ＭＳ Ｐゴシック"/>
                <a:cs typeface="ＭＳ Ｐゴシック"/>
              </a:rPr>
              <a:t>Le programme de technologie au cycle 4</a:t>
            </a:r>
          </a:p>
        </p:txBody>
      </p:sp>
    </p:spTree>
    <p:extLst>
      <p:ext uri="{BB962C8B-B14F-4D97-AF65-F5344CB8AC3E}">
        <p14:creationId xmlns:p14="http://schemas.microsoft.com/office/powerpoint/2010/main" val="3625835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4" name="ZoneTexte 3"/>
          <p:cNvSpPr txBox="1">
            <a:spLocks noChangeArrowheads="1"/>
          </p:cNvSpPr>
          <p:nvPr/>
        </p:nvSpPr>
        <p:spPr bwMode="auto">
          <a:xfrm>
            <a:off x="800100" y="1886866"/>
            <a:ext cx="7488238" cy="2862262"/>
          </a:xfrm>
          <a:prstGeom prst="rect">
            <a:avLst/>
          </a:prstGeom>
          <a:noFill/>
          <a:ln w="9525">
            <a:noFill/>
            <a:miter lim="800000"/>
            <a:headEnd/>
            <a:tailEnd/>
          </a:ln>
        </p:spPr>
        <p:txBody>
          <a:bodyPr>
            <a:spAutoFit/>
          </a:bodyPr>
          <a:lstStyle/>
          <a:p>
            <a:pPr algn="just" defTabSz="914400">
              <a:lnSpc>
                <a:spcPct val="150000"/>
              </a:lnSpc>
            </a:pPr>
            <a:r>
              <a:rPr lang="fr-FR" sz="2400" dirty="0">
                <a:solidFill>
                  <a:srgbClr val="0000FF"/>
                </a:solidFill>
                <a:ea typeface="ＭＳ Ｐゴシック"/>
                <a:cs typeface="ＭＳ Ｐゴシック"/>
              </a:rPr>
              <a:t>Le programme de technologie au cycle 4 est écrit selon 3 dimensions :</a:t>
            </a:r>
          </a:p>
          <a:p>
            <a:pPr algn="just" defTabSz="914400">
              <a:lnSpc>
                <a:spcPct val="150000"/>
              </a:lnSpc>
            </a:pPr>
            <a:r>
              <a:rPr lang="fr-FR" sz="2400" dirty="0">
                <a:solidFill>
                  <a:srgbClr val="0000FF"/>
                </a:solidFill>
                <a:ea typeface="ＭＳ Ｐゴシック"/>
                <a:cs typeface="ＭＳ Ｐゴシック"/>
              </a:rPr>
              <a:t>   - une dimension d’ingénierie ;</a:t>
            </a:r>
          </a:p>
          <a:p>
            <a:pPr algn="just" defTabSz="914400">
              <a:lnSpc>
                <a:spcPct val="150000"/>
              </a:lnSpc>
            </a:pPr>
            <a:r>
              <a:rPr lang="fr-FR" sz="2400" dirty="0">
                <a:solidFill>
                  <a:srgbClr val="0000FF"/>
                </a:solidFill>
                <a:ea typeface="ＭＳ Ｐゴシック"/>
                <a:cs typeface="ＭＳ Ｐゴシック"/>
              </a:rPr>
              <a:t>   - une dimension socio-culturelle ;</a:t>
            </a:r>
          </a:p>
          <a:p>
            <a:pPr algn="just" defTabSz="914400">
              <a:lnSpc>
                <a:spcPct val="150000"/>
              </a:lnSpc>
            </a:pPr>
            <a:r>
              <a:rPr lang="fr-FR" sz="2400" dirty="0">
                <a:solidFill>
                  <a:srgbClr val="0000FF"/>
                </a:solidFill>
                <a:ea typeface="ＭＳ Ｐゴシック"/>
                <a:cs typeface="ＭＳ Ｐゴシック"/>
              </a:rPr>
              <a:t>   - une dimension scientifique.</a:t>
            </a:r>
          </a:p>
        </p:txBody>
      </p:sp>
    </p:spTree>
    <p:extLst>
      <p:ext uri="{BB962C8B-B14F-4D97-AF65-F5344CB8AC3E}">
        <p14:creationId xmlns:p14="http://schemas.microsoft.com/office/powerpoint/2010/main" val="2740221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5" name="Espace réservé du contenu 2"/>
          <p:cNvSpPr txBox="1">
            <a:spLocks/>
          </p:cNvSpPr>
          <p:nvPr/>
        </p:nvSpPr>
        <p:spPr bwMode="auto">
          <a:xfrm>
            <a:off x="755650" y="594818"/>
            <a:ext cx="8135938" cy="39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defTabSz="914400">
              <a:lnSpc>
                <a:spcPct val="150000"/>
              </a:lnSpc>
              <a:buNone/>
            </a:pPr>
            <a:r>
              <a:rPr lang="fr-FR" sz="2400" dirty="0" smtClean="0">
                <a:solidFill>
                  <a:srgbClr val="0000FF"/>
                </a:solidFill>
                <a:latin typeface="Arial" panose="020B0604020202020204" pitchFamily="34" charset="0"/>
                <a:ea typeface="ＭＳ Ｐゴシック"/>
                <a:cs typeface="Arial" panose="020B0604020202020204" pitchFamily="34" charset="0"/>
              </a:rPr>
              <a:t>Le programme du cycle 4  </a:t>
            </a:r>
            <a:r>
              <a:rPr lang="fr-FR" sz="2400" dirty="0">
                <a:solidFill>
                  <a:srgbClr val="0000FF"/>
                </a:solidFill>
                <a:latin typeface="Arial" panose="020B0604020202020204" pitchFamily="34" charset="0"/>
                <a:ea typeface="ＭＳ Ｐゴシック"/>
                <a:cs typeface="Arial" panose="020B0604020202020204" pitchFamily="34" charset="0"/>
              </a:rPr>
              <a:t>est organisé en </a:t>
            </a:r>
            <a:r>
              <a:rPr lang="fr-FR" sz="2400" dirty="0" smtClean="0">
                <a:solidFill>
                  <a:srgbClr val="0000FF"/>
                </a:solidFill>
                <a:latin typeface="Arial" panose="020B0604020202020204" pitchFamily="34" charset="0"/>
                <a:ea typeface="ＭＳ Ｐゴシック"/>
                <a:cs typeface="Arial" panose="020B0604020202020204" pitchFamily="34" charset="0"/>
              </a:rPr>
              <a:t>4 </a:t>
            </a:r>
            <a:r>
              <a:rPr lang="fr-FR" sz="2400" dirty="0">
                <a:solidFill>
                  <a:srgbClr val="0000FF"/>
                </a:solidFill>
                <a:latin typeface="Arial" panose="020B0604020202020204" pitchFamily="34" charset="0"/>
                <a:ea typeface="ＭＳ Ｐゴシック"/>
                <a:cs typeface="Arial" panose="020B0604020202020204" pitchFamily="34" charset="0"/>
              </a:rPr>
              <a:t>thématiques </a:t>
            </a:r>
            <a:r>
              <a:rPr lang="fr-FR" sz="2400" dirty="0" smtClean="0">
                <a:solidFill>
                  <a:srgbClr val="0000FF"/>
                </a:solidFill>
                <a:latin typeface="Arial" panose="020B0604020202020204" pitchFamily="34" charset="0"/>
                <a:ea typeface="ＭＳ Ｐゴシック"/>
                <a:cs typeface="Arial" panose="020B0604020202020204" pitchFamily="34" charset="0"/>
              </a:rPr>
              <a:t>:</a:t>
            </a:r>
          </a:p>
          <a:p>
            <a:pPr lvl="1" defTabSz="914400">
              <a:lnSpc>
                <a:spcPct val="150000"/>
              </a:lnSpc>
            </a:pPr>
            <a:r>
              <a:rPr lang="fr-FR" sz="2000" dirty="0" smtClean="0">
                <a:solidFill>
                  <a:srgbClr val="0000FF"/>
                </a:solidFill>
                <a:latin typeface="Arial" panose="020B0604020202020204" pitchFamily="34" charset="0"/>
                <a:ea typeface="ＭＳ Ｐゴシック"/>
                <a:cs typeface="Arial" panose="020B0604020202020204" pitchFamily="34" charset="0"/>
              </a:rPr>
              <a:t> </a:t>
            </a:r>
            <a:r>
              <a:rPr lang="fr-FR" sz="2000" dirty="0">
                <a:solidFill>
                  <a:srgbClr val="0000FF"/>
                </a:solidFill>
                <a:latin typeface="Arial" panose="020B0604020202020204" pitchFamily="34" charset="0"/>
                <a:ea typeface="ＭＳ Ｐゴシック"/>
                <a:cs typeface="Arial" panose="020B0604020202020204" pitchFamily="34" charset="0"/>
              </a:rPr>
              <a:t>design, innovation et créativité </a:t>
            </a:r>
            <a:r>
              <a:rPr lang="fr-FR" sz="2000" dirty="0" smtClean="0">
                <a:solidFill>
                  <a:srgbClr val="0000FF"/>
                </a:solidFill>
                <a:latin typeface="Arial" panose="020B0604020202020204" pitchFamily="34" charset="0"/>
                <a:ea typeface="ＭＳ Ｐゴシック"/>
                <a:cs typeface="Arial" panose="020B0604020202020204" pitchFamily="34" charset="0"/>
              </a:rPr>
              <a:t>;</a:t>
            </a:r>
          </a:p>
          <a:p>
            <a:pPr lvl="1" defTabSz="914400">
              <a:lnSpc>
                <a:spcPct val="150000"/>
              </a:lnSpc>
            </a:pPr>
            <a:r>
              <a:rPr lang="fr-FR" sz="2000" dirty="0">
                <a:solidFill>
                  <a:srgbClr val="0000FF"/>
                </a:solidFill>
                <a:latin typeface="Arial" panose="020B0604020202020204" pitchFamily="34" charset="0"/>
                <a:ea typeface="ＭＳ Ｐゴシック"/>
                <a:cs typeface="Arial" panose="020B0604020202020204" pitchFamily="34" charset="0"/>
              </a:rPr>
              <a:t> </a:t>
            </a:r>
            <a:r>
              <a:rPr lang="fr-FR" sz="2000" dirty="0" smtClean="0">
                <a:solidFill>
                  <a:srgbClr val="0000FF"/>
                </a:solidFill>
                <a:latin typeface="Arial" panose="020B0604020202020204" pitchFamily="34" charset="0"/>
                <a:ea typeface="ＭＳ Ｐゴシック"/>
                <a:cs typeface="Arial" panose="020B0604020202020204" pitchFamily="34" charset="0"/>
              </a:rPr>
              <a:t>les </a:t>
            </a:r>
            <a:r>
              <a:rPr lang="fr-FR" sz="2000" dirty="0">
                <a:solidFill>
                  <a:srgbClr val="0000FF"/>
                </a:solidFill>
                <a:latin typeface="Arial" panose="020B0604020202020204" pitchFamily="34" charset="0"/>
                <a:ea typeface="ＭＳ Ｐゴシック"/>
                <a:cs typeface="Arial" panose="020B0604020202020204" pitchFamily="34" charset="0"/>
              </a:rPr>
              <a:t>objets techniques, les services et les changements induits dans la société </a:t>
            </a:r>
            <a:r>
              <a:rPr lang="fr-FR" sz="2000" dirty="0" smtClean="0">
                <a:solidFill>
                  <a:srgbClr val="0000FF"/>
                </a:solidFill>
                <a:latin typeface="Arial" panose="020B0604020202020204" pitchFamily="34" charset="0"/>
                <a:ea typeface="ＭＳ Ｐゴシック"/>
                <a:cs typeface="Arial" panose="020B0604020202020204" pitchFamily="34" charset="0"/>
              </a:rPr>
              <a:t>;</a:t>
            </a:r>
          </a:p>
          <a:p>
            <a:pPr lvl="1" defTabSz="914400">
              <a:lnSpc>
                <a:spcPct val="150000"/>
              </a:lnSpc>
            </a:pPr>
            <a:r>
              <a:rPr lang="fr-FR" sz="2000" dirty="0">
                <a:solidFill>
                  <a:srgbClr val="0000FF"/>
                </a:solidFill>
                <a:latin typeface="Arial" panose="020B0604020202020204" pitchFamily="34" charset="0"/>
                <a:ea typeface="ＭＳ Ｐゴシック"/>
                <a:cs typeface="Arial" panose="020B0604020202020204" pitchFamily="34" charset="0"/>
              </a:rPr>
              <a:t> </a:t>
            </a:r>
            <a:r>
              <a:rPr lang="fr-FR" sz="2000" dirty="0" smtClean="0">
                <a:solidFill>
                  <a:srgbClr val="0000FF"/>
                </a:solidFill>
                <a:latin typeface="Arial" panose="020B0604020202020204" pitchFamily="34" charset="0"/>
                <a:ea typeface="ＭＳ Ｐゴシック"/>
                <a:cs typeface="Arial" panose="020B0604020202020204" pitchFamily="34" charset="0"/>
              </a:rPr>
              <a:t>la </a:t>
            </a:r>
            <a:r>
              <a:rPr lang="fr-FR" sz="2000" dirty="0">
                <a:solidFill>
                  <a:srgbClr val="0000FF"/>
                </a:solidFill>
                <a:latin typeface="Arial" panose="020B0604020202020204" pitchFamily="34" charset="0"/>
                <a:ea typeface="ＭＳ Ｐゴシック"/>
                <a:cs typeface="Arial" panose="020B0604020202020204" pitchFamily="34" charset="0"/>
              </a:rPr>
              <a:t>modélisation et la simulation des objets et systèmes techniques. </a:t>
            </a:r>
            <a:endParaRPr lang="fr-FR" sz="2000" dirty="0" smtClean="0">
              <a:solidFill>
                <a:srgbClr val="0000FF"/>
              </a:solidFill>
              <a:latin typeface="Arial" panose="020B0604020202020204" pitchFamily="34" charset="0"/>
              <a:ea typeface="ＭＳ Ｐゴシック"/>
              <a:cs typeface="Arial" panose="020B0604020202020204" pitchFamily="34" charset="0"/>
            </a:endParaRPr>
          </a:p>
          <a:p>
            <a:pPr lvl="1" defTabSz="914400">
              <a:lnSpc>
                <a:spcPct val="150000"/>
              </a:lnSpc>
            </a:pPr>
            <a:r>
              <a:rPr lang="fr-FR" sz="2000" dirty="0" smtClean="0">
                <a:solidFill>
                  <a:srgbClr val="0000FF"/>
                </a:solidFill>
                <a:latin typeface="Arial" panose="020B0604020202020204" pitchFamily="34" charset="0"/>
                <a:ea typeface="ＭＳ Ｐゴシック"/>
                <a:cs typeface="Arial" panose="020B0604020202020204" pitchFamily="34" charset="0"/>
              </a:rPr>
              <a:t>l’informatique </a:t>
            </a:r>
            <a:r>
              <a:rPr lang="fr-FR" sz="2000" dirty="0">
                <a:solidFill>
                  <a:srgbClr val="0000FF"/>
                </a:solidFill>
                <a:latin typeface="Arial" panose="020B0604020202020204" pitchFamily="34" charset="0"/>
                <a:ea typeface="ＭＳ Ｐゴシック"/>
                <a:cs typeface="Arial" panose="020B0604020202020204" pitchFamily="34" charset="0"/>
              </a:rPr>
              <a:t>et la programmation.</a:t>
            </a:r>
          </a:p>
          <a:p>
            <a:pPr lvl="1" defTabSz="914400">
              <a:lnSpc>
                <a:spcPct val="150000"/>
              </a:lnSpc>
            </a:pPr>
            <a:endParaRPr lang="fr-FR" sz="2000" dirty="0">
              <a:solidFill>
                <a:srgbClr val="0000FF"/>
              </a:solidFill>
              <a:latin typeface="Arial" panose="020B0604020202020204" pitchFamily="34" charset="0"/>
              <a:ea typeface="ＭＳ Ｐゴシック"/>
              <a:cs typeface="Arial" panose="020B0604020202020204" pitchFamily="34" charset="0"/>
            </a:endParaRPr>
          </a:p>
          <a:p>
            <a:pPr marL="0" indent="0" algn="just" defTabSz="914400">
              <a:lnSpc>
                <a:spcPct val="150000"/>
              </a:lnSpc>
              <a:buNone/>
            </a:pPr>
            <a:r>
              <a:rPr lang="fr-FR" sz="2000" dirty="0">
                <a:solidFill>
                  <a:srgbClr val="0000FF"/>
                </a:solidFill>
                <a:latin typeface="Arial" panose="020B0604020202020204" pitchFamily="34" charset="0"/>
                <a:ea typeface="ＭＳ Ｐゴシック"/>
                <a:cs typeface="Arial" panose="020B0604020202020204" pitchFamily="34" charset="0"/>
              </a:rPr>
              <a:t>Ces </a:t>
            </a:r>
            <a:r>
              <a:rPr lang="fr-FR" sz="2000" dirty="0" smtClean="0">
                <a:solidFill>
                  <a:srgbClr val="0000FF"/>
                </a:solidFill>
                <a:latin typeface="Arial" panose="020B0604020202020204" pitchFamily="34" charset="0"/>
                <a:ea typeface="ＭＳ Ｐゴシック"/>
                <a:cs typeface="Arial" panose="020B0604020202020204" pitchFamily="34" charset="0"/>
              </a:rPr>
              <a:t>thématiques </a:t>
            </a:r>
            <a:r>
              <a:rPr lang="fr-FR" sz="2000" dirty="0">
                <a:solidFill>
                  <a:srgbClr val="0000FF"/>
                </a:solidFill>
                <a:latin typeface="Arial" panose="020B0604020202020204" pitchFamily="34" charset="0"/>
                <a:ea typeface="ＭＳ Ｐゴシック"/>
                <a:cs typeface="Arial" panose="020B0604020202020204" pitchFamily="34" charset="0"/>
              </a:rPr>
              <a:t>doivent être abordées chaque année du cycle 4, et même à chaque séquence si possible, car elles sont indissociables</a:t>
            </a:r>
            <a:r>
              <a:rPr lang="fr-FR" sz="2000" dirty="0">
                <a:latin typeface="Arial" panose="020B0604020202020204" pitchFamily="34" charset="0"/>
                <a:ea typeface="ＭＳ Ｐゴシック"/>
                <a:cs typeface="Arial" panose="020B0604020202020204" pitchFamily="34" charset="0"/>
              </a:rPr>
              <a:t>.</a:t>
            </a:r>
            <a:endParaRPr lang="fr-FR" sz="2000" dirty="0">
              <a:solidFill>
                <a:srgbClr val="0000FF"/>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54653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grpSp>
        <p:nvGrpSpPr>
          <p:cNvPr id="6" name="Groupe 17"/>
          <p:cNvGrpSpPr>
            <a:grpSpLocks/>
          </p:cNvGrpSpPr>
          <p:nvPr/>
        </p:nvGrpSpPr>
        <p:grpSpPr bwMode="auto">
          <a:xfrm>
            <a:off x="996730" y="578338"/>
            <a:ext cx="7351623" cy="6083719"/>
            <a:chOff x="-100018" y="0"/>
            <a:chExt cx="2476506" cy="4608515"/>
          </a:xfrm>
        </p:grpSpPr>
        <p:grpSp>
          <p:nvGrpSpPr>
            <p:cNvPr id="7" name="Grouper 25"/>
            <p:cNvGrpSpPr>
              <a:grpSpLocks/>
            </p:cNvGrpSpPr>
            <p:nvPr/>
          </p:nvGrpSpPr>
          <p:grpSpPr bwMode="auto">
            <a:xfrm>
              <a:off x="-100018" y="0"/>
              <a:ext cx="2476506" cy="4608515"/>
              <a:chOff x="-100005" y="0"/>
              <a:chExt cx="2476182" cy="4608335"/>
            </a:xfrm>
          </p:grpSpPr>
          <p:sp>
            <p:nvSpPr>
              <p:cNvPr id="15" name="Ellipse 10"/>
              <p:cNvSpPr>
                <a:spLocks noChangeAspect="1"/>
              </p:cNvSpPr>
              <p:nvPr/>
            </p:nvSpPr>
            <p:spPr bwMode="auto">
              <a:xfrm>
                <a:off x="0" y="0"/>
                <a:ext cx="2376177" cy="4608335"/>
              </a:xfrm>
              <a:prstGeom prst="ellipse">
                <a:avLst/>
              </a:prstGeom>
              <a:gradFill rotWithShape="1">
                <a:gsLst>
                  <a:gs pos="0">
                    <a:srgbClr val="3799FF">
                      <a:alpha val="17998"/>
                    </a:srgbClr>
                  </a:gs>
                  <a:gs pos="20000">
                    <a:srgbClr val="0C84DC">
                      <a:alpha val="17998"/>
                    </a:srgbClr>
                  </a:gs>
                  <a:gs pos="100000">
                    <a:srgbClr val="044F86">
                      <a:alpha val="17998"/>
                    </a:srgbClr>
                  </a:gs>
                </a:gsLst>
                <a:lin ang="5400000"/>
              </a:gradFill>
              <a:ln w="12700">
                <a:solidFill>
                  <a:srgbClr val="0789E6"/>
                </a:solidFill>
                <a:round/>
                <a:headEnd/>
                <a:tailEnd/>
              </a:ln>
              <a:effectLst>
                <a:outerShdw dist="38100" dir="5400000" sx="103999" sy="103999" algn="ctr" rotWithShape="0">
                  <a:srgbClr val="808080">
                    <a:alpha val="79999"/>
                  </a:srgbClr>
                </a:outerShdw>
              </a:effectLst>
            </p:spPr>
            <p:txBody>
              <a:bodyPr anchor="ctr"/>
              <a:lstStyle/>
              <a:p>
                <a:pPr eaLnBrk="1">
                  <a:lnSpc>
                    <a:spcPct val="93000"/>
                  </a:lnSpc>
                  <a:buClr>
                    <a:srgbClr val="000000"/>
                  </a:buClr>
                  <a:buSzPct val="100000"/>
                  <a:buFont typeface="Times New Roman" pitchFamily="18" charset="0"/>
                  <a:buNone/>
                </a:pPr>
                <a:endParaRPr lang="fr-FR" altLang="fr-FR"/>
              </a:p>
            </p:txBody>
          </p:sp>
          <p:sp>
            <p:nvSpPr>
              <p:cNvPr id="16" name="ZoneTexte 9"/>
              <p:cNvSpPr txBox="1">
                <a:spLocks noChangeArrowheads="1"/>
              </p:cNvSpPr>
              <p:nvPr/>
            </p:nvSpPr>
            <p:spPr bwMode="auto">
              <a:xfrm>
                <a:off x="-100005" y="3726827"/>
                <a:ext cx="923978" cy="33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a:lnSpc>
                    <a:spcPct val="93000"/>
                  </a:lnSpc>
                  <a:spcBef>
                    <a:spcPts val="500"/>
                  </a:spcBef>
                  <a:spcAft>
                    <a:spcPts val="500"/>
                  </a:spcAft>
                  <a:buClr>
                    <a:srgbClr val="000000"/>
                  </a:buClr>
                  <a:buSzPct val="100000"/>
                  <a:buFont typeface="Times New Roman" pitchFamily="18" charset="0"/>
                  <a:buNone/>
                </a:pPr>
                <a:r>
                  <a:rPr lang="fr-FR" altLang="fr-FR" sz="1400" b="1" dirty="0" smtClean="0"/>
                  <a:t>Socle commun de connaissance de compétences et de culture</a:t>
                </a:r>
                <a:endParaRPr lang="fr-FR" altLang="fr-FR" sz="1400" b="1" dirty="0"/>
              </a:p>
            </p:txBody>
          </p:sp>
        </p:grpSp>
        <p:grpSp>
          <p:nvGrpSpPr>
            <p:cNvPr id="8" name="Groupe 45"/>
            <p:cNvGrpSpPr>
              <a:grpSpLocks/>
            </p:cNvGrpSpPr>
            <p:nvPr/>
          </p:nvGrpSpPr>
          <p:grpSpPr bwMode="auto">
            <a:xfrm>
              <a:off x="410681" y="527295"/>
              <a:ext cx="1512025" cy="2343683"/>
              <a:chOff x="410681" y="527295"/>
              <a:chExt cx="1512025" cy="2343683"/>
            </a:xfrm>
          </p:grpSpPr>
          <p:grpSp>
            <p:nvGrpSpPr>
              <p:cNvPr id="9" name="Grouper 13"/>
              <p:cNvGrpSpPr>
                <a:grpSpLocks/>
              </p:cNvGrpSpPr>
              <p:nvPr/>
            </p:nvGrpSpPr>
            <p:grpSpPr bwMode="auto">
              <a:xfrm>
                <a:off x="410681" y="527295"/>
                <a:ext cx="1512025" cy="2343683"/>
                <a:chOff x="410680" y="527299"/>
                <a:chExt cx="1512002" cy="2343716"/>
              </a:xfrm>
            </p:grpSpPr>
            <p:sp>
              <p:nvSpPr>
                <p:cNvPr id="13" name="Ellipse 8"/>
                <p:cNvSpPr>
                  <a:spLocks noChangeAspect="1"/>
                </p:cNvSpPr>
                <p:nvPr/>
              </p:nvSpPr>
              <p:spPr bwMode="auto">
                <a:xfrm>
                  <a:off x="487902" y="527299"/>
                  <a:ext cx="1419542" cy="2343716"/>
                </a:xfrm>
                <a:prstGeom prst="ellipse">
                  <a:avLst/>
                </a:prstGeom>
                <a:gradFill rotWithShape="1">
                  <a:gsLst>
                    <a:gs pos="0">
                      <a:srgbClr val="AEFF3B">
                        <a:alpha val="12999"/>
                      </a:srgbClr>
                    </a:gs>
                    <a:gs pos="20000">
                      <a:srgbClr val="96DC1C">
                        <a:alpha val="12999"/>
                      </a:srgbClr>
                    </a:gs>
                    <a:gs pos="100000">
                      <a:srgbClr val="5A860D">
                        <a:alpha val="12999"/>
                      </a:srgbClr>
                    </a:gs>
                  </a:gsLst>
                  <a:lin ang="5400000"/>
                </a:gradFill>
                <a:ln w="12700">
                  <a:solidFill>
                    <a:srgbClr val="9BE618"/>
                  </a:solidFill>
                  <a:round/>
                  <a:headEnd/>
                  <a:tailEnd/>
                </a:ln>
                <a:effectLst>
                  <a:outerShdw dist="38100" dir="5400000" sx="103999" sy="103999" algn="ctr" rotWithShape="0">
                    <a:srgbClr val="808080">
                      <a:alpha val="79999"/>
                    </a:srgbClr>
                  </a:outerShdw>
                </a:effectLst>
              </p:spPr>
              <p:txBody>
                <a:bodyPr anchor="ctr"/>
                <a:lstStyle/>
                <a:p>
                  <a:pPr eaLnBrk="1">
                    <a:lnSpc>
                      <a:spcPct val="93000"/>
                    </a:lnSpc>
                    <a:buClr>
                      <a:srgbClr val="000000"/>
                    </a:buClr>
                    <a:buSzPct val="100000"/>
                    <a:buFont typeface="Times New Roman" pitchFamily="18" charset="0"/>
                    <a:buNone/>
                  </a:pPr>
                  <a:endParaRPr lang="fr-FR" altLang="fr-FR"/>
                </a:p>
              </p:txBody>
            </p:sp>
            <p:sp>
              <p:nvSpPr>
                <p:cNvPr id="14" name="ZoneTexte 8"/>
                <p:cNvSpPr txBox="1">
                  <a:spLocks noChangeArrowheads="1"/>
                </p:cNvSpPr>
                <p:nvPr/>
              </p:nvSpPr>
              <p:spPr bwMode="auto">
                <a:xfrm>
                  <a:off x="410680" y="1957557"/>
                  <a:ext cx="1512002" cy="34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a:lnSpc>
                      <a:spcPct val="93000"/>
                    </a:lnSpc>
                    <a:spcBef>
                      <a:spcPts val="500"/>
                    </a:spcBef>
                    <a:spcAft>
                      <a:spcPts val="500"/>
                    </a:spcAft>
                    <a:buClr>
                      <a:srgbClr val="000000"/>
                    </a:buClr>
                    <a:buSzPct val="100000"/>
                    <a:buFont typeface="Times New Roman" pitchFamily="18" charset="0"/>
                    <a:buNone/>
                  </a:pPr>
                  <a:r>
                    <a:rPr lang="fr-FR" altLang="fr-FR" sz="1400" b="1" dirty="0" smtClean="0"/>
                    <a:t>Compétences travaillées</a:t>
                  </a:r>
                  <a:endParaRPr lang="fr-FR" altLang="fr-FR" sz="1400" b="1" dirty="0"/>
                </a:p>
              </p:txBody>
            </p:sp>
          </p:grpSp>
          <p:grpSp>
            <p:nvGrpSpPr>
              <p:cNvPr id="10" name="Groupe 47"/>
              <p:cNvGrpSpPr>
                <a:grpSpLocks/>
              </p:cNvGrpSpPr>
              <p:nvPr/>
            </p:nvGrpSpPr>
            <p:grpSpPr bwMode="auto">
              <a:xfrm>
                <a:off x="602468" y="776261"/>
                <a:ext cx="1080276" cy="1079924"/>
                <a:chOff x="602468" y="776261"/>
                <a:chExt cx="1080276" cy="1079924"/>
              </a:xfrm>
            </p:grpSpPr>
            <p:sp>
              <p:nvSpPr>
                <p:cNvPr id="11" name="Ellipse 6"/>
                <p:cNvSpPr>
                  <a:spLocks noChangeAspect="1"/>
                </p:cNvSpPr>
                <p:nvPr/>
              </p:nvSpPr>
              <p:spPr bwMode="auto">
                <a:xfrm>
                  <a:off x="652069" y="776261"/>
                  <a:ext cx="985321" cy="1079924"/>
                </a:xfrm>
                <a:prstGeom prst="ellipse">
                  <a:avLst/>
                </a:prstGeom>
                <a:gradFill rotWithShape="1">
                  <a:gsLst>
                    <a:gs pos="0">
                      <a:srgbClr val="FFF834">
                        <a:alpha val="48000"/>
                      </a:srgbClr>
                    </a:gs>
                    <a:gs pos="20000">
                      <a:srgbClr val="E7CF07">
                        <a:alpha val="48000"/>
                      </a:srgbClr>
                    </a:gs>
                    <a:gs pos="100000">
                      <a:srgbClr val="8D7E02">
                        <a:alpha val="48000"/>
                      </a:srgbClr>
                    </a:gs>
                  </a:gsLst>
                  <a:lin ang="5400000"/>
                </a:gradFill>
                <a:ln w="12700">
                  <a:solidFill>
                    <a:srgbClr val="F2D902"/>
                  </a:solidFill>
                  <a:round/>
                  <a:headEnd/>
                  <a:tailEnd/>
                </a:ln>
                <a:effectLst>
                  <a:outerShdw dist="38100" dir="5400000" sx="103999" sy="103999" algn="ctr" rotWithShape="0">
                    <a:srgbClr val="808080">
                      <a:alpha val="79999"/>
                    </a:srgbClr>
                  </a:outerShdw>
                </a:effectLst>
              </p:spPr>
              <p:txBody>
                <a:bodyPr anchor="ctr"/>
                <a:lstStyle/>
                <a:p>
                  <a:pPr eaLnBrk="1">
                    <a:lnSpc>
                      <a:spcPct val="93000"/>
                    </a:lnSpc>
                    <a:buClr>
                      <a:srgbClr val="000000"/>
                    </a:buClr>
                    <a:buSzPct val="100000"/>
                    <a:buFont typeface="Times New Roman" pitchFamily="18" charset="0"/>
                    <a:buNone/>
                  </a:pPr>
                  <a:endParaRPr lang="fr-FR" altLang="fr-FR"/>
                </a:p>
              </p:txBody>
            </p:sp>
            <p:sp>
              <p:nvSpPr>
                <p:cNvPr id="12" name="ZoneTexte 7"/>
                <p:cNvSpPr txBox="1">
                  <a:spLocks noChangeArrowheads="1"/>
                </p:cNvSpPr>
                <p:nvPr/>
              </p:nvSpPr>
              <p:spPr bwMode="auto">
                <a:xfrm>
                  <a:off x="602468" y="1186931"/>
                  <a:ext cx="1080276" cy="55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a:lnSpc>
                      <a:spcPct val="93000"/>
                    </a:lnSpc>
                    <a:spcBef>
                      <a:spcPts val="500"/>
                    </a:spcBef>
                    <a:spcAft>
                      <a:spcPts val="500"/>
                    </a:spcAft>
                    <a:buClr>
                      <a:srgbClr val="000000"/>
                    </a:buClr>
                    <a:buSzPct val="100000"/>
                    <a:buFont typeface="Times New Roman" pitchFamily="18" charset="0"/>
                    <a:buNone/>
                  </a:pPr>
                  <a:r>
                    <a:rPr lang="fr-FR" altLang="fr-FR" sz="1400" b="1" dirty="0" smtClean="0"/>
                    <a:t>Connaissances et compétences associées</a:t>
                  </a:r>
                  <a:endParaRPr lang="fr-FR" altLang="fr-FR" sz="1400" b="1" dirty="0"/>
                </a:p>
              </p:txBody>
            </p:sp>
          </p:grpSp>
        </p:grpSp>
      </p:grpSp>
      <p:sp>
        <p:nvSpPr>
          <p:cNvPr id="5" name="ZoneTexte 4"/>
          <p:cNvSpPr txBox="1"/>
          <p:nvPr/>
        </p:nvSpPr>
        <p:spPr>
          <a:xfrm rot="5400000">
            <a:off x="4564130" y="464938"/>
            <a:ext cx="461665" cy="2080634"/>
          </a:xfrm>
          <a:prstGeom prst="rect">
            <a:avLst/>
          </a:prstGeom>
          <a:noFill/>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fr-FR" b="1" dirty="0" smtClean="0">
                <a:solidFill>
                  <a:srgbClr val="FF0000"/>
                </a:solidFill>
              </a:rPr>
              <a:t>Technologie</a:t>
            </a:r>
            <a:endParaRPr lang="fr-FR" b="1" dirty="0">
              <a:solidFill>
                <a:srgbClr val="FF0000"/>
              </a:solidFill>
            </a:endParaRPr>
          </a:p>
        </p:txBody>
      </p:sp>
      <p:sp>
        <p:nvSpPr>
          <p:cNvPr id="19" name="Ellipse 18"/>
          <p:cNvSpPr/>
          <p:nvPr/>
        </p:nvSpPr>
        <p:spPr>
          <a:xfrm>
            <a:off x="924552" y="1009472"/>
            <a:ext cx="2075544" cy="1705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b="1" i="1" dirty="0">
                <a:solidFill>
                  <a:schemeClr val="bg1"/>
                </a:solidFill>
              </a:rPr>
              <a:t>Domaine 1</a:t>
            </a:r>
          </a:p>
          <a:p>
            <a:pPr algn="ctr" defTabSz="914400"/>
            <a:r>
              <a:rPr lang="fr-FR" i="1" dirty="0">
                <a:solidFill>
                  <a:schemeClr val="bg1"/>
                </a:solidFill>
              </a:rPr>
              <a:t>Les langages pour penser et communiquer</a:t>
            </a:r>
          </a:p>
        </p:txBody>
      </p:sp>
      <p:cxnSp>
        <p:nvCxnSpPr>
          <p:cNvPr id="25" name="Connecteur droit avec flèche 24"/>
          <p:cNvCxnSpPr>
            <a:stCxn id="19" idx="5"/>
          </p:cNvCxnSpPr>
          <p:nvPr/>
        </p:nvCxnSpPr>
        <p:spPr>
          <a:xfrm>
            <a:off x="2696140" y="2465019"/>
            <a:ext cx="1110265" cy="672746"/>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a:off x="1115488" y="3633145"/>
            <a:ext cx="2075544" cy="1705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b="1" i="1" dirty="0">
                <a:solidFill>
                  <a:schemeClr val="bg1"/>
                </a:solidFill>
                <a:ea typeface="MS Mincho"/>
                <a:cs typeface="MS Mincho"/>
              </a:rPr>
              <a:t>Domaine</a:t>
            </a:r>
            <a:r>
              <a:rPr lang="fr-FR" b="1" i="1" dirty="0">
                <a:solidFill>
                  <a:schemeClr val="bg1"/>
                </a:solidFill>
              </a:rPr>
              <a:t> 2</a:t>
            </a:r>
          </a:p>
          <a:p>
            <a:pPr algn="ctr" defTabSz="914400"/>
            <a:r>
              <a:rPr lang="fr-FR" i="1" dirty="0">
                <a:solidFill>
                  <a:schemeClr val="bg1"/>
                </a:solidFill>
              </a:rPr>
              <a:t>Les méthodes et outils pour apprendre</a:t>
            </a:r>
          </a:p>
        </p:txBody>
      </p:sp>
      <p:sp>
        <p:nvSpPr>
          <p:cNvPr id="36" name="Ellipse 35"/>
          <p:cNvSpPr/>
          <p:nvPr/>
        </p:nvSpPr>
        <p:spPr>
          <a:xfrm>
            <a:off x="6262299" y="1588115"/>
            <a:ext cx="2339373" cy="1705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b="1" i="1" dirty="0">
                <a:solidFill>
                  <a:schemeClr val="bg1"/>
                </a:solidFill>
              </a:rPr>
              <a:t>Domaine 5</a:t>
            </a:r>
          </a:p>
          <a:p>
            <a:pPr algn="ctr" defTabSz="914400"/>
            <a:r>
              <a:rPr lang="fr-FR" i="1" dirty="0">
                <a:solidFill>
                  <a:schemeClr val="bg1"/>
                </a:solidFill>
              </a:rPr>
              <a:t>Les représentations du monde et l’activité humaine</a:t>
            </a:r>
          </a:p>
        </p:txBody>
      </p:sp>
      <p:sp>
        <p:nvSpPr>
          <p:cNvPr id="37" name="Ellipse 36"/>
          <p:cNvSpPr/>
          <p:nvPr/>
        </p:nvSpPr>
        <p:spPr>
          <a:xfrm>
            <a:off x="6380088" y="3797899"/>
            <a:ext cx="2075544" cy="1705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b="1" i="1" dirty="0">
                <a:solidFill>
                  <a:schemeClr val="bg1"/>
                </a:solidFill>
              </a:rPr>
              <a:t>Domaine 4</a:t>
            </a:r>
          </a:p>
          <a:p>
            <a:pPr algn="ctr" defTabSz="914400"/>
            <a:r>
              <a:rPr lang="fr-FR" i="1" dirty="0">
                <a:solidFill>
                  <a:schemeClr val="bg1"/>
                </a:solidFill>
              </a:rPr>
              <a:t>Les systèmes naturels et les systèmes techniques</a:t>
            </a:r>
          </a:p>
        </p:txBody>
      </p:sp>
      <p:cxnSp>
        <p:nvCxnSpPr>
          <p:cNvPr id="38" name="Connecteur droit avec flèche 37"/>
          <p:cNvCxnSpPr>
            <a:stCxn id="35" idx="7"/>
          </p:cNvCxnSpPr>
          <p:nvPr/>
        </p:nvCxnSpPr>
        <p:spPr>
          <a:xfrm flipV="1">
            <a:off x="2887076" y="3482623"/>
            <a:ext cx="967031" cy="40025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37" idx="1"/>
          </p:cNvCxnSpPr>
          <p:nvPr/>
        </p:nvCxnSpPr>
        <p:spPr>
          <a:xfrm flipH="1" flipV="1">
            <a:off x="5821938" y="3661508"/>
            <a:ext cx="862106" cy="38612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36" idx="3"/>
          </p:cNvCxnSpPr>
          <p:nvPr/>
        </p:nvCxnSpPr>
        <p:spPr>
          <a:xfrm flipH="1">
            <a:off x="5916788" y="3043662"/>
            <a:ext cx="688104" cy="40003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54" name="Ellipse 53"/>
          <p:cNvSpPr/>
          <p:nvPr/>
        </p:nvSpPr>
        <p:spPr>
          <a:xfrm>
            <a:off x="3739960" y="5048203"/>
            <a:ext cx="2075544" cy="1705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b="1" i="1" dirty="0">
                <a:solidFill>
                  <a:schemeClr val="bg1"/>
                </a:solidFill>
              </a:rPr>
              <a:t>Domaine 3</a:t>
            </a:r>
          </a:p>
          <a:p>
            <a:pPr algn="ctr" defTabSz="914400"/>
            <a:r>
              <a:rPr lang="fr-FR" i="1" dirty="0">
                <a:solidFill>
                  <a:schemeClr val="bg1"/>
                </a:solidFill>
              </a:rPr>
              <a:t>La formation de la personne et du citoyen</a:t>
            </a:r>
          </a:p>
        </p:txBody>
      </p:sp>
      <p:cxnSp>
        <p:nvCxnSpPr>
          <p:cNvPr id="59" name="Connecteur droit avec flèche 58"/>
          <p:cNvCxnSpPr>
            <a:stCxn id="54" idx="0"/>
          </p:cNvCxnSpPr>
          <p:nvPr/>
        </p:nvCxnSpPr>
        <p:spPr>
          <a:xfrm flipV="1">
            <a:off x="4777732" y="3557655"/>
            <a:ext cx="7399" cy="149054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7" name="Flèche vers le haut 16"/>
          <p:cNvSpPr/>
          <p:nvPr/>
        </p:nvSpPr>
        <p:spPr>
          <a:xfrm>
            <a:off x="4621645" y="2714751"/>
            <a:ext cx="236084" cy="4632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8181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5" name="ZoneTexte 3"/>
          <p:cNvSpPr txBox="1">
            <a:spLocks noChangeArrowheads="1"/>
          </p:cNvSpPr>
          <p:nvPr/>
        </p:nvSpPr>
        <p:spPr bwMode="auto">
          <a:xfrm>
            <a:off x="825500" y="692150"/>
            <a:ext cx="7634288" cy="2862263"/>
          </a:xfrm>
          <a:prstGeom prst="rect">
            <a:avLst/>
          </a:prstGeom>
          <a:noFill/>
          <a:ln w="9525">
            <a:noFill/>
            <a:miter lim="800000"/>
            <a:headEnd/>
            <a:tailEnd/>
          </a:ln>
        </p:spPr>
        <p:txBody>
          <a:bodyPr>
            <a:spAutoFit/>
          </a:bodyPr>
          <a:lstStyle/>
          <a:p>
            <a:pPr defTabSz="914400">
              <a:lnSpc>
                <a:spcPct val="150000"/>
              </a:lnSpc>
            </a:pPr>
            <a:r>
              <a:rPr lang="fr-FR" sz="2400" dirty="0">
                <a:solidFill>
                  <a:srgbClr val="0000FF"/>
                </a:solidFill>
                <a:ea typeface="ＭＳ Ｐゴシック"/>
                <a:cs typeface="ＭＳ Ｐゴシック"/>
              </a:rPr>
              <a:t>Les supports retenus sont issus des domaines :</a:t>
            </a:r>
          </a:p>
          <a:p>
            <a:pPr defTabSz="914400">
              <a:lnSpc>
                <a:spcPct val="150000"/>
              </a:lnSpc>
            </a:pPr>
            <a:r>
              <a:rPr lang="fr-FR" sz="2400" dirty="0">
                <a:solidFill>
                  <a:srgbClr val="0000FF"/>
                </a:solidFill>
                <a:ea typeface="ＭＳ Ｐゴシック"/>
                <a:cs typeface="ＭＳ Ｐゴシック"/>
              </a:rPr>
              <a:t>   - moyens de transport ;</a:t>
            </a:r>
          </a:p>
          <a:p>
            <a:pPr defTabSz="914400">
              <a:lnSpc>
                <a:spcPct val="150000"/>
              </a:lnSpc>
            </a:pPr>
            <a:r>
              <a:rPr lang="fr-FR" sz="2400" dirty="0">
                <a:solidFill>
                  <a:srgbClr val="0000FF"/>
                </a:solidFill>
                <a:ea typeface="ＭＳ Ｐゴシック"/>
                <a:cs typeface="ＭＳ Ｐゴシック"/>
              </a:rPr>
              <a:t>   - habitat et ouvrages ;</a:t>
            </a:r>
          </a:p>
          <a:p>
            <a:pPr defTabSz="914400">
              <a:lnSpc>
                <a:spcPct val="150000"/>
              </a:lnSpc>
            </a:pPr>
            <a:r>
              <a:rPr lang="fr-FR" sz="2400" dirty="0">
                <a:solidFill>
                  <a:srgbClr val="0000FF"/>
                </a:solidFill>
                <a:ea typeface="ＭＳ Ｐゴシック"/>
                <a:cs typeface="ＭＳ Ｐゴシック"/>
              </a:rPr>
              <a:t>   - confort et domotique ;</a:t>
            </a:r>
          </a:p>
          <a:p>
            <a:pPr defTabSz="914400">
              <a:lnSpc>
                <a:spcPct val="150000"/>
              </a:lnSpc>
            </a:pPr>
            <a:r>
              <a:rPr lang="fr-FR" sz="2400" dirty="0">
                <a:solidFill>
                  <a:srgbClr val="0000FF"/>
                </a:solidFill>
                <a:ea typeface="ＭＳ Ｐゴシック"/>
                <a:cs typeface="ＭＳ Ｐゴシック"/>
              </a:rPr>
              <a:t>   - autres (sports, biotechnologies…).</a:t>
            </a:r>
          </a:p>
        </p:txBody>
      </p:sp>
      <p:sp>
        <p:nvSpPr>
          <p:cNvPr id="6" name="ZoneTexte 5"/>
          <p:cNvSpPr txBox="1">
            <a:spLocks noChangeArrowheads="1"/>
          </p:cNvSpPr>
          <p:nvPr/>
        </p:nvSpPr>
        <p:spPr bwMode="auto">
          <a:xfrm>
            <a:off x="825500" y="4076700"/>
            <a:ext cx="7634288" cy="1304925"/>
          </a:xfrm>
          <a:prstGeom prst="rect">
            <a:avLst/>
          </a:prstGeom>
          <a:noFill/>
          <a:ln w="9525">
            <a:noFill/>
            <a:miter lim="800000"/>
            <a:headEnd/>
            <a:tailEnd/>
          </a:ln>
        </p:spPr>
        <p:txBody>
          <a:bodyPr>
            <a:spAutoFit/>
          </a:bodyPr>
          <a:lstStyle/>
          <a:p>
            <a:pPr algn="just" defTabSz="914400">
              <a:lnSpc>
                <a:spcPct val="150000"/>
              </a:lnSpc>
            </a:pPr>
            <a:r>
              <a:rPr lang="fr-FR" sz="2800" b="1" dirty="0">
                <a:solidFill>
                  <a:srgbClr val="0000FF"/>
                </a:solidFill>
                <a:ea typeface="ＭＳ Ｐゴシック"/>
                <a:cs typeface="ＭＳ Ｐゴシック"/>
              </a:rPr>
              <a:t>Mais aucun domaine n’est rattaché à une année.</a:t>
            </a:r>
          </a:p>
        </p:txBody>
      </p:sp>
    </p:spTree>
    <p:extLst>
      <p:ext uri="{BB962C8B-B14F-4D97-AF65-F5344CB8AC3E}">
        <p14:creationId xmlns:p14="http://schemas.microsoft.com/office/powerpoint/2010/main" val="34070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13" name="ZoneTexte 3"/>
          <p:cNvSpPr txBox="1">
            <a:spLocks noChangeArrowheads="1"/>
          </p:cNvSpPr>
          <p:nvPr/>
        </p:nvSpPr>
        <p:spPr bwMode="auto">
          <a:xfrm>
            <a:off x="1116012" y="2924175"/>
            <a:ext cx="7388225" cy="523875"/>
          </a:xfrm>
          <a:prstGeom prst="rect">
            <a:avLst/>
          </a:prstGeom>
          <a:noFill/>
          <a:ln w="9525">
            <a:noFill/>
            <a:miter lim="800000"/>
            <a:headEnd/>
            <a:tailEnd/>
          </a:ln>
        </p:spPr>
        <p:txBody>
          <a:bodyPr>
            <a:spAutoFit/>
          </a:bodyPr>
          <a:lstStyle/>
          <a:p>
            <a:pPr algn="ctr" defTabSz="914400"/>
            <a:r>
              <a:rPr lang="fr-FR" sz="2800" b="1" dirty="0" smtClean="0">
                <a:solidFill>
                  <a:srgbClr val="0000FF"/>
                </a:solidFill>
                <a:ea typeface="ＭＳ Ｐゴシック"/>
                <a:cs typeface="ＭＳ Ｐゴシック"/>
              </a:rPr>
              <a:t>Un nouveau DNB</a:t>
            </a:r>
            <a:endParaRPr lang="fr-FR" sz="2800" b="1" dirty="0">
              <a:solidFill>
                <a:srgbClr val="0000FF"/>
              </a:solidFill>
              <a:ea typeface="ＭＳ Ｐゴシック"/>
              <a:cs typeface="ＭＳ Ｐゴシック"/>
            </a:endParaRPr>
          </a:p>
        </p:txBody>
      </p:sp>
    </p:spTree>
    <p:extLst>
      <p:ext uri="{BB962C8B-B14F-4D97-AF65-F5344CB8AC3E}">
        <p14:creationId xmlns:p14="http://schemas.microsoft.com/office/powerpoint/2010/main" val="426808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5" name="Espace réservé du contenu 2"/>
          <p:cNvSpPr txBox="1">
            <a:spLocks/>
          </p:cNvSpPr>
          <p:nvPr/>
        </p:nvSpPr>
        <p:spPr bwMode="auto">
          <a:xfrm>
            <a:off x="755650" y="1108161"/>
            <a:ext cx="8135938" cy="55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defTabSz="914400">
              <a:lnSpc>
                <a:spcPct val="150000"/>
              </a:lnSpc>
            </a:pPr>
            <a:r>
              <a:rPr lang="fr-FR" sz="2400" dirty="0" smtClean="0">
                <a:solidFill>
                  <a:srgbClr val="0000FF"/>
                </a:solidFill>
                <a:ea typeface="ＭＳ Ｐゴシック"/>
                <a:cs typeface="ＭＳ Ｐゴシック"/>
              </a:rPr>
              <a:t>Le </a:t>
            </a:r>
            <a:r>
              <a:rPr lang="fr-FR" sz="2400" dirty="0">
                <a:solidFill>
                  <a:srgbClr val="0000FF"/>
                </a:solidFill>
                <a:ea typeface="ＭＳ Ｐゴシック"/>
                <a:cs typeface="ＭＳ Ｐゴシック"/>
              </a:rPr>
              <a:t>DNB comporte trois épreuves obligatoires </a:t>
            </a:r>
            <a:r>
              <a:rPr lang="fr-FR" sz="2400" dirty="0" smtClean="0">
                <a:solidFill>
                  <a:srgbClr val="0000FF"/>
                </a:solidFill>
                <a:ea typeface="ＭＳ Ｐゴシック"/>
                <a:cs typeface="ＭＳ Ｐゴシック"/>
              </a:rPr>
              <a:t>:</a:t>
            </a:r>
          </a:p>
          <a:p>
            <a:pPr algn="just" defTabSz="914400" eaLnBrk="1" hangingPunct="1">
              <a:lnSpc>
                <a:spcPct val="150000"/>
              </a:lnSpc>
              <a:spcBef>
                <a:spcPct val="0"/>
              </a:spcBef>
              <a:buFontTx/>
              <a:buChar char="-"/>
            </a:pPr>
            <a:r>
              <a:rPr lang="fr-FR" sz="2400" dirty="0">
                <a:solidFill>
                  <a:srgbClr val="0000FF"/>
                </a:solidFill>
                <a:ea typeface="ＭＳ Ｐゴシック"/>
                <a:cs typeface="ＭＳ Ｐゴシック"/>
              </a:rPr>
              <a:t>une épreuve orale qui porte sur un des projets menés par le candidat dans le cadre des enseignements pratiques interdisciplinaires du cycle 4, du parcours Avenir, du parcours citoyen ou du parcours d’éducation artistique et culturelle</a:t>
            </a:r>
          </a:p>
          <a:p>
            <a:pPr lvl="0" algn="just" defTabSz="914400" eaLnBrk="1" hangingPunct="1">
              <a:lnSpc>
                <a:spcPct val="150000"/>
              </a:lnSpc>
              <a:spcBef>
                <a:spcPct val="0"/>
              </a:spcBef>
              <a:buFontTx/>
              <a:buChar char="-"/>
            </a:pPr>
            <a:r>
              <a:rPr lang="fr-FR" sz="2400" dirty="0" smtClean="0">
                <a:solidFill>
                  <a:srgbClr val="0000FF"/>
                </a:solidFill>
                <a:ea typeface="ＭＳ Ｐゴシック"/>
                <a:cs typeface="ＭＳ Ｐゴシック"/>
              </a:rPr>
              <a:t>une </a:t>
            </a:r>
            <a:r>
              <a:rPr lang="fr-FR" sz="2400" dirty="0">
                <a:solidFill>
                  <a:srgbClr val="0000FF"/>
                </a:solidFill>
                <a:ea typeface="ＭＳ Ｐゴシック"/>
                <a:cs typeface="ＭＳ Ｐゴシック"/>
              </a:rPr>
              <a:t>épreuve écrite qui porte sur les programmes de français, histoire et géographie et enseignement moral et civique </a:t>
            </a:r>
            <a:r>
              <a:rPr lang="fr-FR" sz="2400" dirty="0" smtClean="0">
                <a:solidFill>
                  <a:srgbClr val="0000FF"/>
                </a:solidFill>
                <a:ea typeface="ＭＳ Ｐゴシック"/>
                <a:cs typeface="ＭＳ Ｐゴシック"/>
              </a:rPr>
              <a:t>;</a:t>
            </a:r>
          </a:p>
          <a:p>
            <a:pPr lvl="0" algn="just" defTabSz="914400" eaLnBrk="1" hangingPunct="1">
              <a:lnSpc>
                <a:spcPct val="150000"/>
              </a:lnSpc>
              <a:spcBef>
                <a:spcPct val="0"/>
              </a:spcBef>
              <a:buFontTx/>
              <a:buChar char="-"/>
            </a:pPr>
            <a:r>
              <a:rPr lang="fr-FR" sz="2400" dirty="0" smtClean="0">
                <a:solidFill>
                  <a:srgbClr val="0000FF"/>
                </a:solidFill>
                <a:ea typeface="ＭＳ Ｐゴシック"/>
                <a:cs typeface="ＭＳ Ｐゴシック"/>
              </a:rPr>
              <a:t>une </a:t>
            </a:r>
            <a:r>
              <a:rPr lang="fr-FR" sz="2400" dirty="0">
                <a:solidFill>
                  <a:srgbClr val="0000FF"/>
                </a:solidFill>
                <a:ea typeface="ＭＳ Ｐゴシック"/>
                <a:cs typeface="ＭＳ Ｐゴシック"/>
              </a:rPr>
              <a:t>épreuve écrite qui porte sur les programmes de mathématiques, physique-chimie, sciences de la vie et de la Terre et technologie. </a:t>
            </a:r>
          </a:p>
          <a:p>
            <a:pPr marL="0" indent="0" algn="just" defTabSz="914400">
              <a:lnSpc>
                <a:spcPct val="150000"/>
              </a:lnSpc>
              <a:buFont typeface="Arial" charset="0"/>
              <a:buNone/>
            </a:pPr>
            <a:endParaRPr lang="fr-FR" sz="2400" dirty="0">
              <a:solidFill>
                <a:srgbClr val="0000FF"/>
              </a:solidFill>
              <a:ea typeface="ＭＳ Ｐゴシック"/>
              <a:cs typeface="ＭＳ Ｐゴシック"/>
            </a:endParaRPr>
          </a:p>
        </p:txBody>
      </p:sp>
      <p:sp>
        <p:nvSpPr>
          <p:cNvPr id="4100" name="Rectangle 2"/>
          <p:cNvSpPr>
            <a:spLocks noChangeArrowheads="1"/>
          </p:cNvSpPr>
          <p:nvPr/>
        </p:nvSpPr>
        <p:spPr bwMode="auto">
          <a:xfrm>
            <a:off x="684213" y="620713"/>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a:buFont typeface="Arial" charset="0"/>
              <a:buNone/>
            </a:pPr>
            <a:r>
              <a:rPr lang="fr-FR" sz="2800" b="1" dirty="0" smtClean="0">
                <a:solidFill>
                  <a:srgbClr val="0000FF"/>
                </a:solidFill>
                <a:ea typeface="ＭＳ Ｐゴシック"/>
                <a:cs typeface="ＭＳ Ｐゴシック"/>
              </a:rPr>
              <a:t>Un DNB redéfinit :</a:t>
            </a:r>
            <a:endParaRPr lang="fr-FR" sz="2800" b="1" dirty="0">
              <a:solidFill>
                <a:srgbClr val="0000FF"/>
              </a:solidFill>
              <a:ea typeface="ＭＳ Ｐゴシック"/>
              <a:cs typeface="ＭＳ Ｐゴシック"/>
            </a:endParaRPr>
          </a:p>
        </p:txBody>
      </p:sp>
    </p:spTree>
    <p:extLst>
      <p:ext uri="{BB962C8B-B14F-4D97-AF65-F5344CB8AC3E}">
        <p14:creationId xmlns:p14="http://schemas.microsoft.com/office/powerpoint/2010/main" val="36450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407988" y="260350"/>
            <a:ext cx="82296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fr-FR" sz="4000" b="1" dirty="0" smtClean="0">
                <a:solidFill>
                  <a:schemeClr val="accent1">
                    <a:lumMod val="75000"/>
                  </a:schemeClr>
                </a:solidFill>
                <a:latin typeface="Arial" pitchFamily="34" charset="0"/>
                <a:cs typeface="Arial" pitchFamily="34" charset="0"/>
              </a:rPr>
              <a:t>Les épreuves ponctuelles</a:t>
            </a:r>
            <a:endParaRPr lang="fr-FR" sz="4000" b="1" dirty="0">
              <a:solidFill>
                <a:schemeClr val="accent1">
                  <a:lumMod val="75000"/>
                </a:schemeClr>
              </a:solidFill>
              <a:latin typeface="Arial" pitchFamily="34" charset="0"/>
              <a:cs typeface="Arial" pitchFamily="34" charset="0"/>
            </a:endParaRPr>
          </a:p>
        </p:txBody>
      </p:sp>
      <p:sp>
        <p:nvSpPr>
          <p:cNvPr id="5" name="Espace réservé du contenu 2"/>
          <p:cNvSpPr>
            <a:spLocks noGrp="1"/>
          </p:cNvSpPr>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chemeClr val="accent1">
                  <a:lumMod val="75000"/>
                </a:schemeClr>
              </a:buClr>
              <a:buFont typeface="Wingdings" pitchFamily="2" charset="2"/>
              <a:buChar char="§"/>
              <a:defRPr/>
            </a:pPr>
            <a:r>
              <a:rPr lang="fr-FR" dirty="0" smtClean="0">
                <a:latin typeface="Arial" pitchFamily="34" charset="0"/>
                <a:cs typeface="Arial" pitchFamily="34" charset="0"/>
              </a:rPr>
              <a:t>Ecrit 1 : 100 points</a:t>
            </a:r>
          </a:p>
          <a:p>
            <a:pPr lvl="1" fontAlgn="auto">
              <a:spcAft>
                <a:spcPts val="0"/>
              </a:spcAft>
              <a:buClr>
                <a:schemeClr val="accent1">
                  <a:lumMod val="75000"/>
                </a:schemeClr>
              </a:buClr>
              <a:buFont typeface="Wingdings" panose="05000000000000000000" pitchFamily="2" charset="2"/>
              <a:buChar char="Ø"/>
              <a:defRPr/>
            </a:pPr>
            <a:r>
              <a:rPr lang="fr-FR" dirty="0" smtClean="0">
                <a:latin typeface="Arial" pitchFamily="34" charset="0"/>
                <a:cs typeface="Arial" pitchFamily="34" charset="0"/>
              </a:rPr>
              <a:t> Français (3h)</a:t>
            </a:r>
          </a:p>
          <a:p>
            <a:pPr lvl="1" fontAlgn="auto">
              <a:spcAft>
                <a:spcPts val="0"/>
              </a:spcAft>
              <a:buClr>
                <a:schemeClr val="accent1">
                  <a:lumMod val="75000"/>
                </a:schemeClr>
              </a:buClr>
              <a:buFont typeface="Wingdings" panose="05000000000000000000" pitchFamily="2" charset="2"/>
              <a:buChar char="Ø"/>
              <a:defRPr/>
            </a:pPr>
            <a:r>
              <a:rPr lang="fr-FR" dirty="0" smtClean="0">
                <a:latin typeface="Arial" pitchFamily="34" charset="0"/>
                <a:cs typeface="Arial" pitchFamily="34" charset="0"/>
              </a:rPr>
              <a:t> Histoire-Géographie + EMC (2h)</a:t>
            </a:r>
          </a:p>
          <a:p>
            <a:pPr marL="457200" lvl="1" indent="0" fontAlgn="auto">
              <a:spcAft>
                <a:spcPts val="0"/>
              </a:spcAft>
              <a:buClr>
                <a:schemeClr val="accent1">
                  <a:lumMod val="75000"/>
                </a:schemeClr>
              </a:buClr>
              <a:buFont typeface="Arial" charset="0"/>
              <a:buNone/>
              <a:defRPr/>
            </a:pPr>
            <a:endParaRPr lang="fr-FR" sz="3600" dirty="0">
              <a:latin typeface="Arial" pitchFamily="34" charset="0"/>
              <a:cs typeface="Arial" pitchFamily="34" charset="0"/>
            </a:endParaRPr>
          </a:p>
          <a:p>
            <a:pPr fontAlgn="auto">
              <a:spcAft>
                <a:spcPts val="0"/>
              </a:spcAft>
              <a:buClr>
                <a:schemeClr val="accent1">
                  <a:lumMod val="75000"/>
                </a:schemeClr>
              </a:buClr>
              <a:buFont typeface="Wingdings" pitchFamily="2" charset="2"/>
              <a:buChar char="§"/>
              <a:defRPr/>
            </a:pPr>
            <a:r>
              <a:rPr lang="fr-FR" dirty="0">
                <a:latin typeface="Arial" pitchFamily="34" charset="0"/>
                <a:cs typeface="Arial" pitchFamily="34" charset="0"/>
              </a:rPr>
              <a:t>Ecrit </a:t>
            </a:r>
            <a:r>
              <a:rPr lang="fr-FR" dirty="0" smtClean="0">
                <a:latin typeface="Arial" pitchFamily="34" charset="0"/>
                <a:cs typeface="Arial" pitchFamily="34" charset="0"/>
              </a:rPr>
              <a:t>2 : </a:t>
            </a:r>
            <a:r>
              <a:rPr lang="fr-FR" dirty="0">
                <a:latin typeface="Arial" pitchFamily="34" charset="0"/>
                <a:cs typeface="Arial" pitchFamily="34" charset="0"/>
              </a:rPr>
              <a:t>100 points</a:t>
            </a:r>
          </a:p>
          <a:p>
            <a:pPr lvl="1" fontAlgn="auto">
              <a:spcAft>
                <a:spcPts val="0"/>
              </a:spcAft>
              <a:buClr>
                <a:schemeClr val="accent1">
                  <a:lumMod val="75000"/>
                </a:schemeClr>
              </a:buClr>
              <a:buFont typeface="Wingdings" panose="05000000000000000000" pitchFamily="2" charset="2"/>
              <a:buChar char="Ø"/>
              <a:defRPr/>
            </a:pPr>
            <a:r>
              <a:rPr lang="fr-FR" dirty="0">
                <a:latin typeface="Arial" pitchFamily="34" charset="0"/>
                <a:cs typeface="Arial" pitchFamily="34" charset="0"/>
              </a:rPr>
              <a:t> </a:t>
            </a:r>
            <a:r>
              <a:rPr lang="fr-FR" dirty="0" smtClean="0">
                <a:latin typeface="Arial" pitchFamily="34" charset="0"/>
                <a:cs typeface="Arial" pitchFamily="34" charset="0"/>
              </a:rPr>
              <a:t>Mathématiques (2h</a:t>
            </a:r>
            <a:r>
              <a:rPr lang="fr-FR" dirty="0">
                <a:latin typeface="Arial" pitchFamily="34" charset="0"/>
                <a:cs typeface="Arial" pitchFamily="34" charset="0"/>
              </a:rPr>
              <a:t>)</a:t>
            </a:r>
          </a:p>
          <a:p>
            <a:pPr lvl="1" fontAlgn="auto">
              <a:spcAft>
                <a:spcPts val="0"/>
              </a:spcAft>
              <a:buClr>
                <a:schemeClr val="accent1">
                  <a:lumMod val="75000"/>
                </a:schemeClr>
              </a:buClr>
              <a:buFont typeface="Wingdings" panose="05000000000000000000" pitchFamily="2" charset="2"/>
              <a:buChar char="Ø"/>
              <a:defRPr/>
            </a:pPr>
            <a:r>
              <a:rPr lang="fr-FR" dirty="0">
                <a:latin typeface="Arial" pitchFamily="34" charset="0"/>
                <a:cs typeface="Arial" pitchFamily="34" charset="0"/>
              </a:rPr>
              <a:t> </a:t>
            </a:r>
            <a:r>
              <a:rPr lang="fr-FR" dirty="0" smtClean="0">
                <a:latin typeface="Arial" pitchFamily="34" charset="0"/>
                <a:cs typeface="Arial" pitchFamily="34" charset="0"/>
              </a:rPr>
              <a:t>Sciences et Technologie (1h)</a:t>
            </a:r>
          </a:p>
          <a:p>
            <a:pPr marL="457200" lvl="1" indent="0" fontAlgn="auto">
              <a:spcAft>
                <a:spcPts val="0"/>
              </a:spcAft>
              <a:buClr>
                <a:schemeClr val="accent1">
                  <a:lumMod val="75000"/>
                </a:schemeClr>
              </a:buClr>
              <a:buFont typeface="Arial" charset="0"/>
              <a:buNone/>
              <a:defRPr/>
            </a:pPr>
            <a:endParaRPr lang="fr-FR" sz="4100" dirty="0">
              <a:latin typeface="Arial" pitchFamily="34" charset="0"/>
              <a:cs typeface="Arial" pitchFamily="34" charset="0"/>
            </a:endParaRPr>
          </a:p>
          <a:p>
            <a:pPr fontAlgn="auto">
              <a:spcAft>
                <a:spcPts val="0"/>
              </a:spcAft>
              <a:buClr>
                <a:schemeClr val="accent1">
                  <a:lumMod val="75000"/>
                </a:schemeClr>
              </a:buClr>
              <a:buFont typeface="Wingdings" pitchFamily="2" charset="2"/>
              <a:buChar char="§"/>
              <a:defRPr/>
            </a:pPr>
            <a:r>
              <a:rPr lang="fr-FR" dirty="0" smtClean="0">
                <a:latin typeface="Arial" pitchFamily="34" charset="0"/>
                <a:cs typeface="Arial" pitchFamily="34" charset="0"/>
              </a:rPr>
              <a:t>Oral : </a:t>
            </a:r>
            <a:r>
              <a:rPr lang="fr-FR" dirty="0">
                <a:latin typeface="Arial" pitchFamily="34" charset="0"/>
                <a:cs typeface="Arial" pitchFamily="34" charset="0"/>
              </a:rPr>
              <a:t>100 points</a:t>
            </a:r>
          </a:p>
          <a:p>
            <a:pPr lvl="1" fontAlgn="auto">
              <a:spcAft>
                <a:spcPts val="0"/>
              </a:spcAft>
              <a:buClr>
                <a:schemeClr val="accent1">
                  <a:lumMod val="75000"/>
                </a:schemeClr>
              </a:buClr>
              <a:buFont typeface="Wingdings" panose="05000000000000000000" pitchFamily="2" charset="2"/>
              <a:buChar char="Ø"/>
              <a:defRPr/>
            </a:pPr>
            <a:r>
              <a:rPr lang="fr-FR" dirty="0">
                <a:latin typeface="Arial" pitchFamily="34" charset="0"/>
                <a:cs typeface="Arial" pitchFamily="34" charset="0"/>
              </a:rPr>
              <a:t> </a:t>
            </a:r>
            <a:r>
              <a:rPr lang="fr-FR" dirty="0" smtClean="0">
                <a:latin typeface="Arial" pitchFamily="34" charset="0"/>
                <a:cs typeface="Arial" pitchFamily="34" charset="0"/>
              </a:rPr>
              <a:t>15 min de présentation et d’entretien</a:t>
            </a:r>
          </a:p>
          <a:p>
            <a:pPr lvl="1" fontAlgn="auto">
              <a:lnSpc>
                <a:spcPct val="120000"/>
              </a:lnSpc>
              <a:spcAft>
                <a:spcPts val="0"/>
              </a:spcAft>
              <a:buClr>
                <a:schemeClr val="accent1">
                  <a:lumMod val="75000"/>
                </a:schemeClr>
              </a:buClr>
              <a:buFont typeface="Wingdings" panose="05000000000000000000" pitchFamily="2" charset="2"/>
              <a:buChar char="Ø"/>
              <a:defRPr/>
            </a:pPr>
            <a:r>
              <a:rPr lang="fr-FR" dirty="0">
                <a:latin typeface="Arial" pitchFamily="34" charset="0"/>
                <a:cs typeface="Arial" pitchFamily="34" charset="0"/>
              </a:rPr>
              <a:t> </a:t>
            </a:r>
            <a:r>
              <a:rPr lang="fr-FR" dirty="0" smtClean="0">
                <a:latin typeface="Arial" pitchFamily="34" charset="0"/>
                <a:cs typeface="Arial" pitchFamily="34" charset="0"/>
              </a:rPr>
              <a:t>Présentation d’un projet interdisciplinaire (EPI ou Parcours)</a:t>
            </a:r>
          </a:p>
        </p:txBody>
      </p:sp>
      <p:sp>
        <p:nvSpPr>
          <p:cNvPr id="25604" name="ZoneTexte 5"/>
          <p:cNvSpPr txBox="1">
            <a:spLocks noChangeArrowheads="1"/>
          </p:cNvSpPr>
          <p:nvPr/>
        </p:nvSpPr>
        <p:spPr bwMode="auto">
          <a:xfrm>
            <a:off x="5995988" y="1503363"/>
            <a:ext cx="264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a:solidFill>
                  <a:srgbClr val="FF0000"/>
                </a:solidFill>
              </a:rPr>
              <a:t>Thème Fil Rouge</a:t>
            </a:r>
          </a:p>
        </p:txBody>
      </p:sp>
      <p:sp>
        <p:nvSpPr>
          <p:cNvPr id="25605" name="ZoneTexte 6"/>
          <p:cNvSpPr txBox="1">
            <a:spLocks noChangeArrowheads="1"/>
          </p:cNvSpPr>
          <p:nvPr/>
        </p:nvSpPr>
        <p:spPr bwMode="auto">
          <a:xfrm>
            <a:off x="5995988" y="3270250"/>
            <a:ext cx="264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a:solidFill>
                  <a:srgbClr val="FF0000"/>
                </a:solidFill>
              </a:rPr>
              <a:t>Thème Fil Rouge</a:t>
            </a:r>
          </a:p>
        </p:txBody>
      </p:sp>
      <p:sp>
        <p:nvSpPr>
          <p:cNvPr id="6" name="ZoneTexte 5"/>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Tree>
    <p:extLst>
      <p:ext uri="{BB962C8B-B14F-4D97-AF65-F5344CB8AC3E}">
        <p14:creationId xmlns:p14="http://schemas.microsoft.com/office/powerpoint/2010/main" val="2254463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t>     </a:t>
            </a:r>
            <a:r>
              <a:rPr lang="fr-FR" sz="2000" b="1" i="1" dirty="0" smtClean="0"/>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defTabSz="914400">
              <a:lnSpc>
                <a:spcPct val="150000"/>
              </a:lnSpc>
              <a:buNone/>
            </a:pPr>
            <a:r>
              <a:rPr lang="fr-FR" sz="2400" dirty="0" smtClean="0">
                <a:solidFill>
                  <a:srgbClr val="0000FF"/>
                </a:solidFill>
                <a:ea typeface="ＭＳ Ｐゴシック"/>
                <a:cs typeface="ＭＳ Ｐゴシック"/>
              </a:rPr>
              <a:t>Des constats:</a:t>
            </a:r>
          </a:p>
          <a:p>
            <a:pPr defTabSz="914400">
              <a:lnSpc>
                <a:spcPct val="150000"/>
              </a:lnSpc>
            </a:pPr>
            <a:r>
              <a:rPr lang="fr-FR" sz="2400" dirty="0" smtClean="0">
                <a:solidFill>
                  <a:srgbClr val="0000FF"/>
                </a:solidFill>
                <a:ea typeface="ＭＳ Ｐゴシック"/>
                <a:cs typeface="ＭＳ Ｐゴシック"/>
              </a:rPr>
              <a:t>Une </a:t>
            </a:r>
            <a:r>
              <a:rPr lang="fr-FR" sz="2400" dirty="0">
                <a:solidFill>
                  <a:srgbClr val="0000FF"/>
                </a:solidFill>
                <a:ea typeface="ＭＳ Ｐゴシック"/>
                <a:cs typeface="ＭＳ Ｐゴシック"/>
              </a:rPr>
              <a:t>grande hétérogénéité des élèves au collège.</a:t>
            </a:r>
          </a:p>
          <a:p>
            <a:pPr defTabSz="914400">
              <a:lnSpc>
                <a:spcPct val="150000"/>
              </a:lnSpc>
            </a:pPr>
            <a:r>
              <a:rPr lang="fr-FR" sz="2400" dirty="0">
                <a:solidFill>
                  <a:srgbClr val="0000FF"/>
                </a:solidFill>
                <a:ea typeface="ＭＳ Ｐゴシック"/>
                <a:cs typeface="Arial" charset="0"/>
              </a:rPr>
              <a:t>Des é</a:t>
            </a:r>
            <a:r>
              <a:rPr lang="fr-FR" sz="2400" dirty="0">
                <a:solidFill>
                  <a:srgbClr val="0000FF"/>
                </a:solidFill>
                <a:ea typeface="ＭＳ Ｐゴシック"/>
                <a:cs typeface="ＭＳ Ｐゴシック"/>
              </a:rPr>
              <a:t>carts très importants entre les plus faibles et les plus performants.</a:t>
            </a:r>
          </a:p>
          <a:p>
            <a:pPr defTabSz="914400">
              <a:lnSpc>
                <a:spcPct val="150000"/>
              </a:lnSpc>
            </a:pPr>
            <a:r>
              <a:rPr lang="fr-FR" sz="2400" dirty="0">
                <a:solidFill>
                  <a:srgbClr val="0000FF"/>
                </a:solidFill>
                <a:ea typeface="ＭＳ Ｐゴシック"/>
                <a:cs typeface="ＭＳ Ｐゴシック"/>
              </a:rPr>
              <a:t>Des résultats aux évaluations internationales qui ne progressent pas malgré </a:t>
            </a:r>
            <a:r>
              <a:rPr lang="fr-FR" sz="2400" dirty="0" smtClean="0">
                <a:solidFill>
                  <a:srgbClr val="0000FF"/>
                </a:solidFill>
                <a:ea typeface="ＭＳ Ｐゴシック"/>
                <a:cs typeface="ＭＳ Ｐゴシック"/>
              </a:rPr>
              <a:t>les efforts de tous les acteurs.</a:t>
            </a:r>
            <a:endParaRPr lang="fr-FR" sz="2400" dirty="0">
              <a:solidFill>
                <a:srgbClr val="0000FF"/>
              </a:solidFill>
              <a:ea typeface="ＭＳ Ｐゴシック"/>
              <a:cs typeface="ＭＳ Ｐゴシック"/>
            </a:endParaRPr>
          </a:p>
          <a:p>
            <a:pPr defTabSz="914400">
              <a:lnSpc>
                <a:spcPct val="150000"/>
              </a:lnSpc>
            </a:pPr>
            <a:r>
              <a:rPr lang="fr-FR" sz="2400" dirty="0">
                <a:solidFill>
                  <a:srgbClr val="0000FF"/>
                </a:solidFill>
                <a:ea typeface="ＭＳ Ｐゴシック"/>
                <a:cs typeface="ＭＳ Ｐゴシック"/>
              </a:rPr>
              <a:t>Un nombre de décrocheurs et de sorties du système éducatif sans </a:t>
            </a:r>
            <a:r>
              <a:rPr lang="fr-FR" sz="2400" dirty="0" smtClean="0">
                <a:solidFill>
                  <a:srgbClr val="0000FF"/>
                </a:solidFill>
                <a:ea typeface="ＭＳ Ｐゴシック"/>
                <a:cs typeface="ＭＳ Ｐゴシック"/>
              </a:rPr>
              <a:t>diplôme qui reste important.</a:t>
            </a:r>
            <a:r>
              <a:rPr lang="fr-FR" sz="2400" b="1" kern="0" dirty="0">
                <a:solidFill>
                  <a:srgbClr val="0000FF"/>
                </a:solidFill>
                <a:ea typeface="ＭＳ Ｐゴシック"/>
                <a:cs typeface="ＭＳ Ｐゴシック"/>
              </a:rPr>
              <a:t> </a:t>
            </a:r>
            <a:endParaRPr lang="fr-FR" sz="2400" b="1" kern="0" dirty="0" smtClean="0">
              <a:solidFill>
                <a:srgbClr val="0000FF"/>
              </a:solidFill>
              <a:ea typeface="ＭＳ Ｐゴシック"/>
              <a:cs typeface="ＭＳ Ｐゴシック"/>
            </a:endParaRPr>
          </a:p>
          <a:p>
            <a:pPr defTabSz="914400">
              <a:lnSpc>
                <a:spcPct val="150000"/>
              </a:lnSpc>
            </a:pPr>
            <a:r>
              <a:rPr lang="fr-FR" sz="2400" kern="0" dirty="0" smtClean="0">
                <a:solidFill>
                  <a:srgbClr val="0000FF"/>
                </a:solidFill>
                <a:ea typeface="ＭＳ Ｐゴシック"/>
                <a:cs typeface="ＭＳ Ｐゴシック"/>
              </a:rPr>
              <a:t>Un </a:t>
            </a:r>
            <a:r>
              <a:rPr lang="fr-FR" sz="2400" kern="0" dirty="0">
                <a:solidFill>
                  <a:srgbClr val="0000FF"/>
                </a:solidFill>
                <a:ea typeface="ＭＳ Ｐゴシック"/>
                <a:cs typeface="ＭＳ Ｐゴシック"/>
              </a:rPr>
              <a:t>poids des origines sociales déterminant qui perdure</a:t>
            </a:r>
            <a:endParaRPr lang="fr-FR" sz="2400" dirty="0" smtClean="0">
              <a:solidFill>
                <a:srgbClr val="0000FF"/>
              </a:solidFill>
              <a:ea typeface="ＭＳ Ｐゴシック"/>
              <a:cs typeface="ＭＳ Ｐゴシック"/>
            </a:endParaRPr>
          </a:p>
          <a:p>
            <a:pPr defTabSz="914400">
              <a:lnSpc>
                <a:spcPct val="150000"/>
              </a:lnSpc>
            </a:pPr>
            <a:endParaRPr lang="fr-FR" sz="2400" dirty="0">
              <a:ea typeface="ＭＳ Ｐゴシック"/>
              <a:cs typeface="ＭＳ Ｐゴシック"/>
            </a:endParaRPr>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smtClean="0">
                <a:solidFill>
                  <a:srgbClr val="0062A8"/>
                </a:solidFill>
                <a:ea typeface="Arial" charset="0"/>
                <a:cs typeface="Calibri" pitchFamily="34" charset="0"/>
              </a:rPr>
              <a:t>Pourquoi une réforme pédagogique au collège?</a:t>
            </a:r>
            <a:endParaRPr lang="fr-FR" altLang="fr-FR" sz="2800" b="1" dirty="0">
              <a:ea typeface="Arial" charset="0"/>
              <a:cs typeface="Calibri" pitchFamily="34" charset="0"/>
            </a:endParaRPr>
          </a:p>
        </p:txBody>
      </p:sp>
    </p:spTree>
    <p:extLst>
      <p:ext uri="{BB962C8B-B14F-4D97-AF65-F5344CB8AC3E}">
        <p14:creationId xmlns:p14="http://schemas.microsoft.com/office/powerpoint/2010/main" val="243366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407988" y="260350"/>
            <a:ext cx="82296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fr-FR" sz="4000" b="1" dirty="0" smtClean="0">
                <a:solidFill>
                  <a:schemeClr val="accent1">
                    <a:lumMod val="75000"/>
                  </a:schemeClr>
                </a:solidFill>
                <a:latin typeface="Arial" pitchFamily="34" charset="0"/>
                <a:cs typeface="Arial" pitchFamily="34" charset="0"/>
              </a:rPr>
              <a:t>Obtention du DNB</a:t>
            </a:r>
            <a:endParaRPr lang="fr-FR" sz="4000" b="1" dirty="0">
              <a:solidFill>
                <a:schemeClr val="accent1">
                  <a:lumMod val="75000"/>
                </a:schemeClr>
              </a:solidFill>
              <a:latin typeface="Arial" pitchFamily="34" charset="0"/>
              <a:cs typeface="Arial" pitchFamily="34" charset="0"/>
            </a:endParaRPr>
          </a:p>
        </p:txBody>
      </p:sp>
      <p:sp>
        <p:nvSpPr>
          <p:cNvPr id="5" name="Espace réservé du contenu 2"/>
          <p:cNvSpPr>
            <a:spLocks noGrp="1"/>
          </p:cNvSpPr>
          <p:nvPr/>
        </p:nvSpPr>
        <p:spPr bwMode="auto">
          <a:xfrm>
            <a:off x="457200" y="1484313"/>
            <a:ext cx="82296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chemeClr val="accent1">
                  <a:lumMod val="75000"/>
                </a:schemeClr>
              </a:buClr>
              <a:buFont typeface="Wingdings" pitchFamily="2" charset="2"/>
              <a:buChar char="§"/>
              <a:defRPr/>
            </a:pPr>
            <a:r>
              <a:rPr lang="fr-FR" dirty="0" smtClean="0">
                <a:latin typeface="Arial" pitchFamily="34" charset="0"/>
                <a:cs typeface="Arial" pitchFamily="34" charset="0"/>
              </a:rPr>
              <a:t>Enseignement de complément :</a:t>
            </a:r>
          </a:p>
          <a:p>
            <a:pPr lvl="1" fontAlgn="auto">
              <a:spcAft>
                <a:spcPts val="0"/>
              </a:spcAft>
              <a:buClr>
                <a:schemeClr val="accent1">
                  <a:lumMod val="75000"/>
                </a:schemeClr>
              </a:buClr>
              <a:buFont typeface="Wingdings" panose="05000000000000000000" pitchFamily="2" charset="2"/>
              <a:buChar char="Ø"/>
              <a:defRPr/>
            </a:pPr>
            <a:r>
              <a:rPr lang="fr-FR" dirty="0" smtClean="0">
                <a:latin typeface="Arial" pitchFamily="34" charset="0"/>
                <a:cs typeface="Arial" pitchFamily="34" charset="0"/>
              </a:rPr>
              <a:t> Objectifs du cycle atteints : +10 points</a:t>
            </a:r>
          </a:p>
          <a:p>
            <a:pPr lvl="1" fontAlgn="auto">
              <a:spcAft>
                <a:spcPts val="0"/>
              </a:spcAft>
              <a:buClr>
                <a:schemeClr val="accent1">
                  <a:lumMod val="75000"/>
                </a:schemeClr>
              </a:buClr>
              <a:buFont typeface="Wingdings" panose="05000000000000000000" pitchFamily="2" charset="2"/>
              <a:buChar char="Ø"/>
              <a:defRPr/>
            </a:pPr>
            <a:r>
              <a:rPr lang="fr-FR" dirty="0">
                <a:latin typeface="Arial" pitchFamily="34" charset="0"/>
                <a:cs typeface="Arial" pitchFamily="34" charset="0"/>
              </a:rPr>
              <a:t> </a:t>
            </a:r>
            <a:r>
              <a:rPr lang="fr-FR" dirty="0" smtClean="0">
                <a:latin typeface="Arial" pitchFamily="34" charset="0"/>
                <a:cs typeface="Arial" pitchFamily="34" charset="0"/>
              </a:rPr>
              <a:t>Objectifs du cycle dépassés : +20 points</a:t>
            </a:r>
          </a:p>
          <a:p>
            <a:pPr fontAlgn="auto">
              <a:spcAft>
                <a:spcPts val="0"/>
              </a:spcAft>
              <a:buClr>
                <a:schemeClr val="accent1">
                  <a:lumMod val="75000"/>
                </a:schemeClr>
              </a:buClr>
              <a:buFont typeface="Wingdings" pitchFamily="2" charset="2"/>
              <a:buChar char="§"/>
              <a:defRPr/>
            </a:pPr>
            <a:endParaRPr lang="fr-FR" dirty="0">
              <a:latin typeface="Arial" pitchFamily="34" charset="0"/>
              <a:cs typeface="Arial" pitchFamily="34" charset="0"/>
            </a:endParaRPr>
          </a:p>
          <a:p>
            <a:pPr fontAlgn="auto">
              <a:spcAft>
                <a:spcPts val="0"/>
              </a:spcAft>
              <a:buClr>
                <a:schemeClr val="accent1">
                  <a:lumMod val="75000"/>
                </a:schemeClr>
              </a:buClr>
              <a:buFont typeface="Wingdings" pitchFamily="2" charset="2"/>
              <a:buChar char="§"/>
              <a:defRPr/>
            </a:pPr>
            <a:r>
              <a:rPr lang="fr-FR" dirty="0" smtClean="0">
                <a:latin typeface="Arial" pitchFamily="34" charset="0"/>
                <a:cs typeface="Arial" pitchFamily="34" charset="0"/>
              </a:rPr>
              <a:t>Note totale sur 700 points</a:t>
            </a:r>
          </a:p>
          <a:p>
            <a:pPr fontAlgn="auto">
              <a:spcAft>
                <a:spcPts val="0"/>
              </a:spcAft>
              <a:buClr>
                <a:schemeClr val="accent1">
                  <a:lumMod val="75000"/>
                </a:schemeClr>
              </a:buClr>
              <a:buFont typeface="Wingdings" pitchFamily="2" charset="2"/>
              <a:buChar char="§"/>
              <a:defRPr/>
            </a:pPr>
            <a:r>
              <a:rPr lang="fr-FR" dirty="0" smtClean="0">
                <a:latin typeface="Arial" pitchFamily="34" charset="0"/>
                <a:cs typeface="Arial" pitchFamily="34" charset="0"/>
              </a:rPr>
              <a:t>Obtention du DNB à 350 points</a:t>
            </a:r>
          </a:p>
        </p:txBody>
      </p:sp>
      <p:sp>
        <p:nvSpPr>
          <p:cNvPr id="26628" name="ZoneTexte 1"/>
          <p:cNvSpPr txBox="1">
            <a:spLocks noChangeArrowheads="1"/>
          </p:cNvSpPr>
          <p:nvPr/>
        </p:nvSpPr>
        <p:spPr bwMode="auto">
          <a:xfrm>
            <a:off x="971550" y="5516563"/>
            <a:ext cx="7797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400" dirty="0">
                <a:solidFill>
                  <a:srgbClr val="0070C0"/>
                </a:solidFill>
              </a:rPr>
              <a:t>modalités d’attribution du diplôme national du brevet</a:t>
            </a:r>
          </a:p>
          <a:p>
            <a:pPr algn="ctr" eaLnBrk="1" hangingPunct="1">
              <a:spcBef>
                <a:spcPct val="0"/>
              </a:spcBef>
              <a:buFontTx/>
              <a:buNone/>
            </a:pPr>
            <a:r>
              <a:rPr lang="fr-FR" altLang="fr-FR" sz="2400" dirty="0">
                <a:solidFill>
                  <a:srgbClr val="0070C0"/>
                </a:solidFill>
              </a:rPr>
              <a:t>Parution JORF n°0002 du 3 janvier 2016  texte n° 12</a:t>
            </a:r>
          </a:p>
        </p:txBody>
      </p:sp>
      <p:sp>
        <p:nvSpPr>
          <p:cNvPr id="6" name="ZoneTexte 5"/>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Tree>
    <p:extLst>
      <p:ext uri="{BB962C8B-B14F-4D97-AF65-F5344CB8AC3E}">
        <p14:creationId xmlns:p14="http://schemas.microsoft.com/office/powerpoint/2010/main" val="4024608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13" name="ZoneTexte 3"/>
          <p:cNvSpPr txBox="1">
            <a:spLocks noChangeArrowheads="1"/>
          </p:cNvSpPr>
          <p:nvPr/>
        </p:nvSpPr>
        <p:spPr bwMode="auto">
          <a:xfrm>
            <a:off x="1116012" y="2924175"/>
            <a:ext cx="7388225" cy="954107"/>
          </a:xfrm>
          <a:prstGeom prst="rect">
            <a:avLst/>
          </a:prstGeom>
          <a:noFill/>
          <a:ln w="9525">
            <a:noFill/>
            <a:miter lim="800000"/>
            <a:headEnd/>
            <a:tailEnd/>
          </a:ln>
        </p:spPr>
        <p:txBody>
          <a:bodyPr>
            <a:spAutoFit/>
          </a:bodyPr>
          <a:lstStyle/>
          <a:p>
            <a:pPr algn="ctr" defTabSz="914400"/>
            <a:r>
              <a:rPr lang="fr-FR" sz="2800" b="1" dirty="0" smtClean="0">
                <a:solidFill>
                  <a:srgbClr val="0000FF"/>
                </a:solidFill>
                <a:ea typeface="ＭＳ Ｐゴシック"/>
                <a:cs typeface="ＭＳ Ｐゴシック"/>
              </a:rPr>
              <a:t>Plan de travail des trois demi-journées de formation</a:t>
            </a:r>
            <a:endParaRPr lang="fr-FR" sz="2800" b="1" dirty="0">
              <a:solidFill>
                <a:srgbClr val="0000FF"/>
              </a:solidFill>
              <a:ea typeface="ＭＳ Ｐゴシック"/>
              <a:cs typeface="ＭＳ Ｐゴシック"/>
            </a:endParaRPr>
          </a:p>
        </p:txBody>
      </p:sp>
    </p:spTree>
    <p:extLst>
      <p:ext uri="{BB962C8B-B14F-4D97-AF65-F5344CB8AC3E}">
        <p14:creationId xmlns:p14="http://schemas.microsoft.com/office/powerpoint/2010/main" val="3830600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3" name="Rectangle 2"/>
          <p:cNvSpPr/>
          <p:nvPr/>
        </p:nvSpPr>
        <p:spPr>
          <a:xfrm>
            <a:off x="609599" y="508023"/>
            <a:ext cx="8406063" cy="5073184"/>
          </a:xfrm>
          <a:prstGeom prst="rect">
            <a:avLst/>
          </a:prstGeom>
        </p:spPr>
        <p:txBody>
          <a:bodyPr wrap="square">
            <a:spAutoFit/>
          </a:bodyPr>
          <a:lstStyle/>
          <a:p>
            <a:pPr lvl="0" algn="just" defTabSz="914400">
              <a:lnSpc>
                <a:spcPct val="150000"/>
              </a:lnSpc>
            </a:pPr>
            <a:r>
              <a:rPr lang="fr-FR" sz="2000" dirty="0" smtClean="0">
                <a:solidFill>
                  <a:srgbClr val="0000FF"/>
                </a:solidFill>
                <a:ea typeface="ＭＳ Ｐゴシック"/>
                <a:cs typeface="ＭＳ Ｐゴシック"/>
              </a:rPr>
              <a:t>Au cours de ces trois demi-journées de formation, nous allons travailler ensemble sur:</a:t>
            </a:r>
          </a:p>
          <a:p>
            <a:pPr marL="342900" lvl="0" indent="-342900" algn="just" defTabSz="914400">
              <a:lnSpc>
                <a:spcPct val="150000"/>
              </a:lnSpc>
              <a:buFontTx/>
              <a:buChar char="-"/>
            </a:pPr>
            <a:r>
              <a:rPr lang="fr-FR" sz="2000" dirty="0" smtClean="0">
                <a:solidFill>
                  <a:srgbClr val="0000FF"/>
                </a:solidFill>
                <a:ea typeface="ＭＳ Ｐゴシック"/>
                <a:cs typeface="ＭＳ Ｐゴシック"/>
              </a:rPr>
              <a:t>Le découpage des compétences attendues en fin de cycle en paliers intermédiaires,</a:t>
            </a:r>
          </a:p>
          <a:p>
            <a:pPr marL="342900" lvl="0" indent="-342900" algn="just" defTabSz="914400">
              <a:lnSpc>
                <a:spcPct val="150000"/>
              </a:lnSpc>
              <a:buFontTx/>
              <a:buChar char="-"/>
            </a:pPr>
            <a:r>
              <a:rPr lang="fr-FR" sz="2000" dirty="0" smtClean="0">
                <a:solidFill>
                  <a:srgbClr val="0000FF"/>
                </a:solidFill>
                <a:ea typeface="ＭＳ Ｐゴシック"/>
                <a:cs typeface="ＭＳ Ｐゴシック"/>
              </a:rPr>
              <a:t>La prise en main d’un outil de planification des enseignements,</a:t>
            </a:r>
          </a:p>
          <a:p>
            <a:pPr marL="342900" lvl="0" indent="-342900" algn="just" defTabSz="914400">
              <a:lnSpc>
                <a:spcPct val="150000"/>
              </a:lnSpc>
              <a:buFontTx/>
              <a:buChar char="-"/>
            </a:pPr>
            <a:r>
              <a:rPr lang="fr-FR" sz="2000" dirty="0" smtClean="0">
                <a:solidFill>
                  <a:srgbClr val="0000FF"/>
                </a:solidFill>
                <a:ea typeface="ＭＳ Ｐゴシック"/>
                <a:cs typeface="ＭＳ Ｐゴシック"/>
              </a:rPr>
              <a:t>La constitution d’une séquence autour d’une tâche complexe,</a:t>
            </a:r>
          </a:p>
          <a:p>
            <a:pPr marL="342900" lvl="0" indent="-342900" algn="just" defTabSz="914400">
              <a:lnSpc>
                <a:spcPct val="150000"/>
              </a:lnSpc>
              <a:buFontTx/>
              <a:buChar char="-"/>
            </a:pPr>
            <a:r>
              <a:rPr lang="fr-FR" sz="2000" dirty="0" smtClean="0">
                <a:solidFill>
                  <a:srgbClr val="0000FF"/>
                </a:solidFill>
                <a:ea typeface="ＭＳ Ｐゴシック"/>
                <a:cs typeface="ＭＳ Ｐゴシック"/>
              </a:rPr>
              <a:t>Un exemple de séquence de type EPI,</a:t>
            </a:r>
          </a:p>
          <a:p>
            <a:pPr marL="342900" lvl="0" indent="-342900" algn="just" defTabSz="914400">
              <a:lnSpc>
                <a:spcPct val="150000"/>
              </a:lnSpc>
              <a:buFontTx/>
              <a:buChar char="-"/>
            </a:pPr>
            <a:r>
              <a:rPr lang="fr-FR" sz="2000" dirty="0" smtClean="0">
                <a:solidFill>
                  <a:srgbClr val="0000FF"/>
                </a:solidFill>
                <a:ea typeface="ＭＳ Ｐゴシック"/>
                <a:cs typeface="ＭＳ Ｐゴシック"/>
              </a:rPr>
              <a:t>Un exemple de séquence autour des objets connectés</a:t>
            </a:r>
          </a:p>
          <a:p>
            <a:pPr marL="342900" lvl="0" indent="-342900" algn="just" defTabSz="914400">
              <a:lnSpc>
                <a:spcPct val="150000"/>
              </a:lnSpc>
              <a:buFontTx/>
              <a:buChar char="-"/>
            </a:pPr>
            <a:r>
              <a:rPr lang="fr-FR" sz="2000" dirty="0" smtClean="0">
                <a:solidFill>
                  <a:srgbClr val="0000FF"/>
                </a:solidFill>
                <a:ea typeface="ＭＳ Ｐゴシック"/>
                <a:cs typeface="ＭＳ Ｐゴシック"/>
              </a:rPr>
              <a:t>Un atelier de travail pour la rédaction d’une progression adaptée à chaque établissement.</a:t>
            </a:r>
          </a:p>
          <a:p>
            <a:pPr lvl="0" algn="just" defTabSz="914400">
              <a:lnSpc>
                <a:spcPct val="150000"/>
              </a:lnSpc>
            </a:pPr>
            <a:endParaRPr lang="fr-FR" dirty="0">
              <a:solidFill>
                <a:prstClr val="black"/>
              </a:solidFill>
              <a:ea typeface="ＭＳ Ｐゴシック"/>
              <a:cs typeface="ＭＳ Ｐゴシック"/>
            </a:endParaRPr>
          </a:p>
        </p:txBody>
      </p:sp>
    </p:spTree>
    <p:extLst>
      <p:ext uri="{BB962C8B-B14F-4D97-AF65-F5344CB8AC3E}">
        <p14:creationId xmlns:p14="http://schemas.microsoft.com/office/powerpoint/2010/main" val="2063093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defTabSz="914400">
              <a:spcBef>
                <a:spcPct val="100000"/>
              </a:spcBef>
            </a:pPr>
            <a:r>
              <a:rPr lang="fr-FR" sz="2400" dirty="0">
                <a:solidFill>
                  <a:srgbClr val="0000FF"/>
                </a:solidFill>
                <a:ea typeface="ＭＳ Ｐゴシック"/>
                <a:cs typeface="ＭＳ Ｐゴシック"/>
              </a:rPr>
              <a:t>Un accompagnement pédagogique systématique de chaque élève (AP).</a:t>
            </a:r>
          </a:p>
          <a:p>
            <a:pPr algn="just" defTabSz="914400">
              <a:spcBef>
                <a:spcPct val="100000"/>
              </a:spcBef>
            </a:pPr>
            <a:r>
              <a:rPr lang="fr-FR" sz="2400" dirty="0">
                <a:solidFill>
                  <a:srgbClr val="0000FF"/>
                </a:solidFill>
                <a:ea typeface="ＭＳ Ｐゴシック"/>
                <a:cs typeface="ＭＳ Ｐゴシック"/>
              </a:rPr>
              <a:t>Une Amélioration de la continuité pédagogique de l’école au </a:t>
            </a:r>
            <a:r>
              <a:rPr lang="fr-FR" sz="2400" dirty="0" smtClean="0">
                <a:solidFill>
                  <a:srgbClr val="0000FF"/>
                </a:solidFill>
                <a:ea typeface="ＭＳ Ｐゴシック"/>
                <a:cs typeface="ＭＳ Ｐゴシック"/>
              </a:rPr>
              <a:t>collège et au delà...</a:t>
            </a:r>
            <a:endParaRPr lang="fr-FR" sz="2400" dirty="0">
              <a:solidFill>
                <a:srgbClr val="0000FF"/>
              </a:solidFill>
              <a:ea typeface="ＭＳ Ｐゴシック"/>
              <a:cs typeface="ＭＳ Ｐゴシック"/>
            </a:endParaRPr>
          </a:p>
          <a:p>
            <a:pPr lvl="1" algn="just" defTabSz="914400">
              <a:spcBef>
                <a:spcPct val="100000"/>
              </a:spcBef>
            </a:pPr>
            <a:r>
              <a:rPr lang="fr-FR" sz="2000" dirty="0">
                <a:solidFill>
                  <a:srgbClr val="0000FF"/>
                </a:solidFill>
                <a:ea typeface="ＭＳ Ｐゴシック"/>
                <a:cs typeface="ＭＳ Ｐゴシック"/>
              </a:rPr>
              <a:t>Décloisonnement des disciplines (EPI).</a:t>
            </a:r>
          </a:p>
          <a:p>
            <a:pPr lvl="1" algn="just" defTabSz="914400">
              <a:spcBef>
                <a:spcPct val="100000"/>
              </a:spcBef>
            </a:pPr>
            <a:r>
              <a:rPr lang="fr-FR" sz="2000" dirty="0">
                <a:solidFill>
                  <a:srgbClr val="0000FF"/>
                </a:solidFill>
                <a:ea typeface="ＭＳ Ｐゴシック"/>
                <a:cs typeface="ＭＳ Ｐゴシック"/>
              </a:rPr>
              <a:t>Entrée dans l’ère du numérique.</a:t>
            </a:r>
          </a:p>
          <a:p>
            <a:pPr lvl="1" algn="just" defTabSz="914400">
              <a:spcBef>
                <a:spcPct val="100000"/>
              </a:spcBef>
            </a:pPr>
            <a:r>
              <a:rPr lang="fr-FR" sz="2000" dirty="0">
                <a:solidFill>
                  <a:srgbClr val="0000FF"/>
                </a:solidFill>
                <a:ea typeface="ＭＳ Ｐゴシック"/>
                <a:cs typeface="ＭＳ Ｐゴシック"/>
              </a:rPr>
              <a:t>Renforcement de l’enseignement des langues vivantes.</a:t>
            </a:r>
          </a:p>
          <a:p>
            <a:pPr lvl="1" algn="just" defTabSz="914400">
              <a:spcBef>
                <a:spcPct val="100000"/>
              </a:spcBef>
            </a:pPr>
            <a:r>
              <a:rPr lang="fr-FR" sz="2000" dirty="0">
                <a:solidFill>
                  <a:srgbClr val="0000FF"/>
                </a:solidFill>
                <a:ea typeface="ＭＳ Ｐゴシック"/>
                <a:cs typeface="ＭＳ Ｐゴシック"/>
              </a:rPr>
              <a:t>Ouverture sur le monde notamment sur les arts, la culture et le monde économique.</a:t>
            </a:r>
            <a:endParaRPr lang="fr-FR" sz="2000" dirty="0">
              <a:solidFill>
                <a:prstClr val="black"/>
              </a:solidFill>
              <a:ea typeface="ＭＳ Ｐゴシック"/>
              <a:cs typeface="ＭＳ Ｐゴシック"/>
            </a:endParaRPr>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a:buFont typeface="Arial" charset="0"/>
              <a:buNone/>
            </a:pPr>
            <a:r>
              <a:rPr lang="fr-FR" sz="2800" b="1" dirty="0" smtClean="0">
                <a:solidFill>
                  <a:srgbClr val="0000FF"/>
                </a:solidFill>
                <a:ea typeface="ＭＳ Ｐゴシック"/>
                <a:cs typeface="ＭＳ Ｐゴシック"/>
              </a:rPr>
              <a:t>Des </a:t>
            </a:r>
            <a:r>
              <a:rPr lang="fr-FR" sz="2800" b="1" dirty="0">
                <a:solidFill>
                  <a:srgbClr val="0000FF"/>
                </a:solidFill>
                <a:ea typeface="ＭＳ Ｐゴシック"/>
                <a:cs typeface="ＭＳ Ｐゴシック"/>
              </a:rPr>
              <a:t>solutions </a:t>
            </a:r>
            <a:r>
              <a:rPr lang="fr-FR" sz="2800" b="1" dirty="0" smtClean="0">
                <a:solidFill>
                  <a:srgbClr val="0000FF"/>
                </a:solidFill>
                <a:ea typeface="ＭＳ Ｐゴシック"/>
                <a:cs typeface="ＭＳ Ｐゴシック"/>
              </a:rPr>
              <a:t>pédagogiques introduites </a:t>
            </a:r>
            <a:r>
              <a:rPr lang="fr-FR" sz="2800" b="1" dirty="0">
                <a:solidFill>
                  <a:srgbClr val="0000FF"/>
                </a:solidFill>
                <a:ea typeface="ＭＳ Ｐゴシック"/>
                <a:cs typeface="ＭＳ Ｐゴシック"/>
              </a:rPr>
              <a:t>par </a:t>
            </a:r>
            <a:r>
              <a:rPr lang="fr-FR" sz="2800" b="1" dirty="0" smtClean="0">
                <a:solidFill>
                  <a:srgbClr val="0000FF"/>
                </a:solidFill>
                <a:ea typeface="ＭＳ Ｐゴシック"/>
                <a:cs typeface="ＭＳ Ｐゴシック"/>
              </a:rPr>
              <a:t>la réforme:</a:t>
            </a:r>
            <a:endParaRPr lang="fr-FR" sz="2800" b="1" dirty="0">
              <a:solidFill>
                <a:srgbClr val="0000FF"/>
              </a:solidFill>
              <a:ea typeface="ＭＳ Ｐゴシック"/>
              <a:cs typeface="ＭＳ Ｐゴシック"/>
            </a:endParaRPr>
          </a:p>
        </p:txBody>
      </p:sp>
    </p:spTree>
    <p:extLst>
      <p:ext uri="{BB962C8B-B14F-4D97-AF65-F5344CB8AC3E}">
        <p14:creationId xmlns:p14="http://schemas.microsoft.com/office/powerpoint/2010/main" val="116604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5" name="Espace réservé du contenu 2"/>
          <p:cNvSpPr txBox="1">
            <a:spLocks/>
          </p:cNvSpPr>
          <p:nvPr/>
        </p:nvSpPr>
        <p:spPr bwMode="auto">
          <a:xfrm>
            <a:off x="755650" y="1557338"/>
            <a:ext cx="81359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defRPr>
            </a:lvl1pPr>
            <a:lvl2pPr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defTabSz="914400">
              <a:lnSpc>
                <a:spcPct val="150000"/>
              </a:lnSpc>
            </a:pPr>
            <a:r>
              <a:rPr lang="fr-FR" sz="2400" dirty="0">
                <a:solidFill>
                  <a:srgbClr val="0000FF"/>
                </a:solidFill>
                <a:ea typeface="ＭＳ Ｐゴシック"/>
                <a:cs typeface="ＭＳ Ｐゴシック"/>
              </a:rPr>
              <a:t>Les programmes des nouveaux</a:t>
            </a:r>
            <a:r>
              <a:rPr lang="fr-FR" sz="2400" b="1" dirty="0">
                <a:solidFill>
                  <a:srgbClr val="0000FF"/>
                </a:solidFill>
                <a:ea typeface="ＭＳ Ｐゴシック"/>
                <a:cs typeface="ＭＳ Ｐゴシック"/>
              </a:rPr>
              <a:t> </a:t>
            </a:r>
            <a:r>
              <a:rPr lang="fr-FR" sz="2400" dirty="0">
                <a:solidFill>
                  <a:srgbClr val="0000FF"/>
                </a:solidFill>
                <a:ea typeface="ＭＳ Ｐゴシック"/>
                <a:cs typeface="ＭＳ Ｐゴシック"/>
              </a:rPr>
              <a:t>cycles 2, 3 et 4 reposent sur le </a:t>
            </a:r>
            <a:r>
              <a:rPr lang="fr-FR" sz="2400" b="1" dirty="0">
                <a:solidFill>
                  <a:srgbClr val="0000FF"/>
                </a:solidFill>
                <a:ea typeface="ＭＳ Ｐゴシック"/>
                <a:cs typeface="ＭＳ Ｐゴシック"/>
              </a:rPr>
              <a:t>socle commun de connaissances, de compétences et de culture. </a:t>
            </a:r>
          </a:p>
          <a:p>
            <a:pPr algn="just" defTabSz="914400">
              <a:lnSpc>
                <a:spcPct val="150000"/>
              </a:lnSpc>
            </a:pPr>
            <a:r>
              <a:rPr lang="fr-FR" sz="2400" dirty="0">
                <a:solidFill>
                  <a:srgbClr val="0000FF"/>
                </a:solidFill>
                <a:ea typeface="ＭＳ Ｐゴシック"/>
                <a:cs typeface="ＭＳ Ｐゴシック"/>
              </a:rPr>
              <a:t>«</a:t>
            </a:r>
            <a:r>
              <a:rPr lang="fr-FR" sz="2400" b="1" dirty="0">
                <a:solidFill>
                  <a:srgbClr val="0000FF"/>
                </a:solidFill>
                <a:ea typeface="ＭＳ Ｐゴシック"/>
                <a:cs typeface="ＭＳ Ｐゴシック"/>
              </a:rPr>
              <a:t> </a:t>
            </a:r>
            <a:r>
              <a:rPr lang="fr-FR" sz="2400" i="1" dirty="0">
                <a:solidFill>
                  <a:srgbClr val="0000FF"/>
                </a:solidFill>
                <a:ea typeface="ＭＳ Ｐゴシック"/>
                <a:cs typeface="ＭＳ Ｐゴシック"/>
              </a:rPr>
              <a:t>Le socle commun doit devenir une référence centrale pour le travail des enseignants et des acteurs du système éducatif, en ce qu'il définit les finalités de la scolarité obligatoire et qu'il a pour exigence que l'École tienne sa promesse pour tous les élèves ». </a:t>
            </a:r>
          </a:p>
        </p:txBody>
      </p:sp>
      <p:sp>
        <p:nvSpPr>
          <p:cNvPr id="4100" name="Rectangle 2"/>
          <p:cNvSpPr>
            <a:spLocks noChangeArrowheads="1"/>
          </p:cNvSpPr>
          <p:nvPr/>
        </p:nvSpPr>
        <p:spPr bwMode="auto">
          <a:xfrm>
            <a:off x="684213" y="620713"/>
            <a:ext cx="6983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a:buFont typeface="Arial" charset="0"/>
              <a:buNone/>
            </a:pPr>
            <a:r>
              <a:rPr lang="fr-FR" sz="2800" b="1" dirty="0" smtClean="0">
                <a:solidFill>
                  <a:srgbClr val="0000FF"/>
                </a:solidFill>
                <a:ea typeface="ＭＳ Ｐゴシック"/>
                <a:cs typeface="ＭＳ Ｐゴシック"/>
              </a:rPr>
              <a:t>Des </a:t>
            </a:r>
            <a:r>
              <a:rPr lang="fr-FR" sz="2800" b="1" dirty="0">
                <a:solidFill>
                  <a:srgbClr val="0000FF"/>
                </a:solidFill>
                <a:ea typeface="ＭＳ Ｐゴシック"/>
                <a:cs typeface="ＭＳ Ｐゴシック"/>
              </a:rPr>
              <a:t>solutions </a:t>
            </a:r>
            <a:r>
              <a:rPr lang="fr-FR" sz="2800" b="1" dirty="0" smtClean="0">
                <a:solidFill>
                  <a:srgbClr val="0000FF"/>
                </a:solidFill>
                <a:ea typeface="ＭＳ Ｐゴシック"/>
                <a:cs typeface="ＭＳ Ｐゴシック"/>
              </a:rPr>
              <a:t>pédagogiques introduites </a:t>
            </a:r>
            <a:r>
              <a:rPr lang="fr-FR" sz="2800" b="1" dirty="0">
                <a:solidFill>
                  <a:srgbClr val="0000FF"/>
                </a:solidFill>
                <a:ea typeface="ＭＳ Ｐゴシック"/>
                <a:cs typeface="ＭＳ Ｐゴシック"/>
              </a:rPr>
              <a:t>par </a:t>
            </a:r>
            <a:r>
              <a:rPr lang="fr-FR" sz="2800" b="1" dirty="0" smtClean="0">
                <a:solidFill>
                  <a:srgbClr val="0000FF"/>
                </a:solidFill>
                <a:ea typeface="ＭＳ Ｐゴシック"/>
                <a:cs typeface="ＭＳ Ｐゴシック"/>
              </a:rPr>
              <a:t>la réforme:</a:t>
            </a:r>
            <a:endParaRPr lang="fr-FR" sz="2800" b="1" dirty="0">
              <a:solidFill>
                <a:srgbClr val="0000FF"/>
              </a:solidFill>
              <a:ea typeface="ＭＳ Ｐゴシック"/>
              <a:cs typeface="ＭＳ Ｐゴシック"/>
            </a:endParaRPr>
          </a:p>
        </p:txBody>
      </p:sp>
    </p:spTree>
    <p:extLst>
      <p:ext uri="{BB962C8B-B14F-4D97-AF65-F5344CB8AC3E}">
        <p14:creationId xmlns:p14="http://schemas.microsoft.com/office/powerpoint/2010/main" val="36071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5949280"/>
            <a:ext cx="8495927" cy="57606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236296" y="58316"/>
            <a:ext cx="1866900" cy="1714500"/>
          </a:xfrm>
          <a:prstGeom prst="rect">
            <a:avLst/>
          </a:prstGeom>
          <a:noFill/>
          <a:ln w="9525">
            <a:noFill/>
            <a:miter lim="800000"/>
            <a:headEnd/>
            <a:tailEnd/>
          </a:ln>
        </p:spPr>
      </p:pic>
      <p:sp>
        <p:nvSpPr>
          <p:cNvPr id="8" name="ZoneTexte 7"/>
          <p:cNvSpPr txBox="1"/>
          <p:nvPr/>
        </p:nvSpPr>
        <p:spPr>
          <a:xfrm>
            <a:off x="827584" y="6165304"/>
            <a:ext cx="7416824" cy="369332"/>
          </a:xfrm>
          <a:prstGeom prst="rect">
            <a:avLst/>
          </a:prstGeom>
          <a:noFill/>
        </p:spPr>
        <p:txBody>
          <a:bodyPr wrap="square" rtlCol="0">
            <a:spAutoFit/>
          </a:bodyPr>
          <a:lstStyle/>
          <a:p>
            <a:r>
              <a:rPr lang="fr-FR" b="1" dirty="0" smtClean="0">
                <a:solidFill>
                  <a:schemeClr val="bg1"/>
                </a:solidFill>
                <a:latin typeface="Arial" pitchFamily="34" charset="0"/>
                <a:cs typeface="Arial" pitchFamily="34" charset="0"/>
              </a:rPr>
              <a:t>Les enjeux de la réforme du collège</a:t>
            </a:r>
            <a:endParaRPr lang="fr-FR" b="1" dirty="0">
              <a:solidFill>
                <a:schemeClr val="bg1"/>
              </a:solidFill>
              <a:latin typeface="Arial" pitchFamily="34" charset="0"/>
              <a:cs typeface="Arial" pitchFamily="34" charset="0"/>
            </a:endParaRPr>
          </a:p>
        </p:txBody>
      </p:sp>
      <p:pic>
        <p:nvPicPr>
          <p:cNvPr id="50178" name="Picture 2"/>
          <p:cNvPicPr>
            <a:picLocks noChangeAspect="1" noChangeArrowheads="1"/>
          </p:cNvPicPr>
          <p:nvPr/>
        </p:nvPicPr>
        <p:blipFill>
          <a:blip r:embed="rId5" cstate="print"/>
          <a:srcRect/>
          <a:stretch>
            <a:fillRect/>
          </a:stretch>
        </p:blipFill>
        <p:spPr bwMode="auto">
          <a:xfrm rot="624979">
            <a:off x="7071954" y="2211686"/>
            <a:ext cx="2428875" cy="2381250"/>
          </a:xfrm>
          <a:prstGeom prst="rect">
            <a:avLst/>
          </a:prstGeom>
          <a:noFill/>
          <a:ln w="9525">
            <a:noFill/>
            <a:miter lim="800000"/>
            <a:headEnd/>
            <a:tailEnd/>
          </a:ln>
        </p:spPr>
      </p:pic>
      <p:sp>
        <p:nvSpPr>
          <p:cNvPr id="12" name="Ellipse 11"/>
          <p:cNvSpPr/>
          <p:nvPr/>
        </p:nvSpPr>
        <p:spPr bwMode="auto">
          <a:xfrm>
            <a:off x="2358539" y="2551549"/>
            <a:ext cx="2600796" cy="2421734"/>
          </a:xfrm>
          <a:prstGeom prst="ellipse">
            <a:avLst/>
          </a:prstGeom>
          <a:gradFill flip="none" rotWithShape="1">
            <a:gsLst>
              <a:gs pos="0">
                <a:srgbClr val="7030A0"/>
              </a:gs>
              <a:gs pos="50000">
                <a:schemeClr val="bg1">
                  <a:lumMod val="95000"/>
                </a:schemeClr>
              </a:gs>
              <a:gs pos="100000">
                <a:schemeClr val="bg1">
                  <a:lumMod val="85000"/>
                </a:schemeClr>
              </a:gs>
            </a:gsLst>
            <a:path path="circle">
              <a:fillToRect l="100000" t="100000"/>
            </a:path>
            <a:tileRect r="-100000" b="-100000"/>
          </a:gradFill>
          <a:ln w="571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solidFill>
              <a:effectLst/>
              <a:latin typeface="Arial" pitchFamily="34" charset="0"/>
            </a:endParaRPr>
          </a:p>
        </p:txBody>
      </p:sp>
      <p:sp>
        <p:nvSpPr>
          <p:cNvPr id="17" name="Text Box 48"/>
          <p:cNvSpPr txBox="1">
            <a:spLocks noChangeArrowheads="1"/>
          </p:cNvSpPr>
          <p:nvPr/>
        </p:nvSpPr>
        <p:spPr bwMode="auto">
          <a:xfrm>
            <a:off x="1824335" y="222874"/>
            <a:ext cx="5760640" cy="646331"/>
          </a:xfrm>
          <a:prstGeom prst="rect">
            <a:avLst/>
          </a:prstGeom>
          <a:noFill/>
          <a:ln>
            <a:noFill/>
          </a:ln>
          <a:effectLst/>
          <a:extLst/>
        </p:spPr>
        <p:txBody>
          <a:bodyPr wrap="square">
            <a:spAutoFit/>
          </a:bodyPr>
          <a:lstStyle/>
          <a:p>
            <a:pPr marL="342900" indent="-342900">
              <a:spcBef>
                <a:spcPct val="50000"/>
              </a:spcBef>
              <a:defRPr/>
            </a:pPr>
            <a:r>
              <a:rPr lang="fr-FR" sz="3600" b="1" dirty="0" smtClean="0">
                <a:solidFill>
                  <a:schemeClr val="tx2"/>
                </a:solidFill>
                <a:latin typeface="+mn-lt"/>
                <a:ea typeface="+mn-ea"/>
                <a:cs typeface="+mn-cs"/>
              </a:rPr>
              <a:t>Une réforme globale</a:t>
            </a:r>
            <a:endParaRPr lang="fr-FR" sz="3600" b="1" dirty="0">
              <a:solidFill>
                <a:schemeClr val="tx2"/>
              </a:solidFill>
              <a:latin typeface="+mn-lt"/>
              <a:ea typeface="+mn-ea"/>
              <a:cs typeface="+mn-cs"/>
            </a:endParaRPr>
          </a:p>
        </p:txBody>
      </p:sp>
      <p:sp>
        <p:nvSpPr>
          <p:cNvPr id="50180" name="AutoShape 4" descr="Résultat de recherche d'images pour &quot;refondation de l'éco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0182" name="AutoShape 6" descr="Résultat de recherche d'images pour &quot;refondation de l'éco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0184" name="AutoShape 8" descr="Résultat de recherche d'images pour &quot;refondation de l'éco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5" name="Image 24" descr="loi refondation.jpg"/>
          <p:cNvPicPr>
            <a:picLocks noChangeAspect="1"/>
          </p:cNvPicPr>
          <p:nvPr/>
        </p:nvPicPr>
        <p:blipFill>
          <a:blip r:embed="rId6" cstate="print"/>
          <a:stretch>
            <a:fillRect/>
          </a:stretch>
        </p:blipFill>
        <p:spPr>
          <a:xfrm>
            <a:off x="2871103" y="3280716"/>
            <a:ext cx="1512168" cy="1008112"/>
          </a:xfrm>
          <a:prstGeom prst="rect">
            <a:avLst/>
          </a:prstGeom>
        </p:spPr>
      </p:pic>
      <p:sp>
        <p:nvSpPr>
          <p:cNvPr id="27" name="AutoShape 38"/>
          <p:cNvSpPr>
            <a:spLocks noChangeArrowheads="1"/>
          </p:cNvSpPr>
          <p:nvPr/>
        </p:nvSpPr>
        <p:spPr bwMode="auto">
          <a:xfrm>
            <a:off x="4743311" y="2056580"/>
            <a:ext cx="2105025" cy="863600"/>
          </a:xfrm>
          <a:prstGeom prst="roundRect">
            <a:avLst>
              <a:gd name="adj" fmla="val 16667"/>
            </a:avLst>
          </a:prstGeom>
          <a:solidFill>
            <a:srgbClr val="F22EF7"/>
          </a:solidFill>
          <a:ln w="9525">
            <a:noFill/>
            <a:round/>
            <a:headEnd/>
            <a:tailEnd/>
          </a:ln>
        </p:spPr>
        <p:txBody>
          <a:bodyPr anchor="ctr"/>
          <a:lstStyle/>
          <a:p>
            <a:pPr algn="ctr"/>
            <a:r>
              <a:rPr lang="fr-FR" sz="1600" b="1" dirty="0" smtClean="0">
                <a:solidFill>
                  <a:srgbClr val="FFFFFF"/>
                </a:solidFill>
                <a:latin typeface="Calibri" pitchFamily="34" charset="0"/>
              </a:rPr>
              <a:t>Une nouvelle évaluation</a:t>
            </a:r>
            <a:endParaRPr lang="fr-FR" sz="1600" i="1" dirty="0">
              <a:solidFill>
                <a:srgbClr val="000000"/>
              </a:solidFill>
              <a:latin typeface="Calibri" pitchFamily="34" charset="0"/>
            </a:endParaRPr>
          </a:p>
        </p:txBody>
      </p:sp>
      <p:sp>
        <p:nvSpPr>
          <p:cNvPr id="15" name="AutoShape 36"/>
          <p:cNvSpPr>
            <a:spLocks noChangeArrowheads="1"/>
          </p:cNvSpPr>
          <p:nvPr/>
        </p:nvSpPr>
        <p:spPr bwMode="auto">
          <a:xfrm>
            <a:off x="4815319" y="3317278"/>
            <a:ext cx="2374900" cy="971550"/>
          </a:xfrm>
          <a:prstGeom prst="roundRect">
            <a:avLst>
              <a:gd name="adj" fmla="val 16667"/>
            </a:avLst>
          </a:prstGeom>
          <a:solidFill>
            <a:srgbClr val="FF9900"/>
          </a:solidFill>
          <a:ln w="9525">
            <a:noFill/>
            <a:round/>
            <a:headEnd/>
            <a:tailEnd/>
          </a:ln>
        </p:spPr>
        <p:txBody>
          <a:bodyPr anchor="ctr"/>
          <a:lstStyle/>
          <a:p>
            <a:pPr algn="ctr"/>
            <a:r>
              <a:rPr lang="fr-FR" sz="1600" b="1" dirty="0" smtClean="0">
                <a:solidFill>
                  <a:srgbClr val="FFFFFF"/>
                </a:solidFill>
                <a:latin typeface="Calibri" pitchFamily="34" charset="0"/>
              </a:rPr>
              <a:t>Un accompagnement pédagogique  pour chaque élève</a:t>
            </a:r>
            <a:endParaRPr lang="fr-FR" sz="1600" i="1" dirty="0">
              <a:solidFill>
                <a:srgbClr val="000000"/>
              </a:solidFill>
              <a:latin typeface="Calibri" pitchFamily="34" charset="0"/>
            </a:endParaRPr>
          </a:p>
        </p:txBody>
      </p:sp>
      <p:sp>
        <p:nvSpPr>
          <p:cNvPr id="20" name="Flèche courbée vers le haut 19"/>
          <p:cNvSpPr/>
          <p:nvPr/>
        </p:nvSpPr>
        <p:spPr>
          <a:xfrm rot="2587093">
            <a:off x="941683" y="3047424"/>
            <a:ext cx="4015251" cy="2567103"/>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AutoShape 32"/>
          <p:cNvSpPr>
            <a:spLocks noChangeArrowheads="1"/>
          </p:cNvSpPr>
          <p:nvPr/>
        </p:nvSpPr>
        <p:spPr bwMode="auto">
          <a:xfrm>
            <a:off x="2223031" y="1480516"/>
            <a:ext cx="2222500" cy="895350"/>
          </a:xfrm>
          <a:prstGeom prst="roundRect">
            <a:avLst>
              <a:gd name="adj" fmla="val 16667"/>
            </a:avLst>
          </a:prstGeom>
          <a:solidFill>
            <a:srgbClr val="0094C8"/>
          </a:solidFill>
          <a:ln w="9525">
            <a:noFill/>
            <a:round/>
            <a:headEnd/>
            <a:tailEnd/>
          </a:ln>
        </p:spPr>
        <p:txBody>
          <a:bodyPr anchor="ctr"/>
          <a:lstStyle/>
          <a:p>
            <a:pPr algn="ctr"/>
            <a:r>
              <a:rPr lang="fr-FR" sz="1600" b="1" dirty="0" smtClean="0">
                <a:solidFill>
                  <a:srgbClr val="FFFFFF"/>
                </a:solidFill>
                <a:latin typeface="Calibri" pitchFamily="34" charset="0"/>
              </a:rPr>
              <a:t>De nouveaux cycles</a:t>
            </a:r>
            <a:endParaRPr lang="fr-FR" sz="1600" b="1" dirty="0">
              <a:solidFill>
                <a:srgbClr val="FFFFFF"/>
              </a:solidFill>
              <a:latin typeface="Calibri" pitchFamily="34" charset="0"/>
            </a:endParaRPr>
          </a:p>
        </p:txBody>
      </p:sp>
      <p:sp>
        <p:nvSpPr>
          <p:cNvPr id="14" name="AutoShape 34"/>
          <p:cNvSpPr>
            <a:spLocks noChangeArrowheads="1"/>
          </p:cNvSpPr>
          <p:nvPr/>
        </p:nvSpPr>
        <p:spPr bwMode="auto">
          <a:xfrm>
            <a:off x="672986" y="2488628"/>
            <a:ext cx="2270125" cy="790575"/>
          </a:xfrm>
          <a:prstGeom prst="roundRect">
            <a:avLst>
              <a:gd name="adj" fmla="val 16667"/>
            </a:avLst>
          </a:prstGeom>
          <a:solidFill>
            <a:srgbClr val="CB8459"/>
          </a:solidFill>
          <a:ln w="9525">
            <a:noFill/>
            <a:round/>
            <a:headEnd/>
            <a:tailEnd/>
          </a:ln>
        </p:spPr>
        <p:txBody>
          <a:bodyPr anchor="ctr"/>
          <a:lstStyle/>
          <a:p>
            <a:pPr algn="ctr"/>
            <a:r>
              <a:rPr lang="fr-FR" sz="1600" b="1" dirty="0" smtClean="0">
                <a:solidFill>
                  <a:srgbClr val="FFFFFF"/>
                </a:solidFill>
                <a:latin typeface="Calibri" pitchFamily="34" charset="0"/>
              </a:rPr>
              <a:t>Un nouveau socle commun </a:t>
            </a:r>
            <a:endParaRPr lang="fr-FR" sz="1600" b="1" dirty="0">
              <a:solidFill>
                <a:srgbClr val="FFFFFF"/>
              </a:solidFill>
              <a:latin typeface="Calibri" pitchFamily="34" charset="0"/>
            </a:endParaRPr>
          </a:p>
        </p:txBody>
      </p:sp>
      <p:sp>
        <p:nvSpPr>
          <p:cNvPr id="16" name="AutoShape 38"/>
          <p:cNvSpPr>
            <a:spLocks noChangeArrowheads="1"/>
          </p:cNvSpPr>
          <p:nvPr/>
        </p:nvSpPr>
        <p:spPr bwMode="auto">
          <a:xfrm>
            <a:off x="566847" y="3784772"/>
            <a:ext cx="2105025" cy="863600"/>
          </a:xfrm>
          <a:prstGeom prst="roundRect">
            <a:avLst>
              <a:gd name="adj" fmla="val 16667"/>
            </a:avLst>
          </a:prstGeom>
          <a:solidFill>
            <a:srgbClr val="92D050"/>
          </a:solidFill>
          <a:ln w="9525">
            <a:noFill/>
            <a:round/>
            <a:headEnd/>
            <a:tailEnd/>
          </a:ln>
        </p:spPr>
        <p:txBody>
          <a:bodyPr anchor="ctr"/>
          <a:lstStyle/>
          <a:p>
            <a:pPr algn="ctr"/>
            <a:r>
              <a:rPr lang="fr-FR" sz="1600" b="1" dirty="0" smtClean="0">
                <a:solidFill>
                  <a:srgbClr val="FFFFFF"/>
                </a:solidFill>
                <a:latin typeface="Calibri" pitchFamily="34" charset="0"/>
              </a:rPr>
              <a:t>Des nouveaux programmes</a:t>
            </a:r>
            <a:endParaRPr lang="fr-FR" sz="1600" i="1" dirty="0">
              <a:solidFill>
                <a:srgbClr val="000000"/>
              </a:solidFill>
              <a:latin typeface="Calibri" pitchFamily="34" charset="0"/>
            </a:endParaRPr>
          </a:p>
        </p:txBody>
      </p:sp>
      <p:sp>
        <p:nvSpPr>
          <p:cNvPr id="22" name="AutoShape 38"/>
          <p:cNvSpPr>
            <a:spLocks noChangeArrowheads="1"/>
          </p:cNvSpPr>
          <p:nvPr/>
        </p:nvSpPr>
        <p:spPr bwMode="auto">
          <a:xfrm>
            <a:off x="1646967" y="4936900"/>
            <a:ext cx="2105025" cy="863600"/>
          </a:xfrm>
          <a:prstGeom prst="roundRect">
            <a:avLst>
              <a:gd name="adj" fmla="val 16667"/>
            </a:avLst>
          </a:prstGeom>
          <a:solidFill>
            <a:srgbClr val="0070C0"/>
          </a:solidFill>
          <a:ln w="9525">
            <a:noFill/>
            <a:round/>
            <a:headEnd/>
            <a:tailEnd/>
          </a:ln>
        </p:spPr>
        <p:txBody>
          <a:bodyPr anchor="ctr"/>
          <a:lstStyle/>
          <a:p>
            <a:pPr algn="ctr"/>
            <a:r>
              <a:rPr lang="fr-FR" sz="1600" b="1" dirty="0" smtClean="0">
                <a:solidFill>
                  <a:srgbClr val="FFFFFF"/>
                </a:solidFill>
                <a:latin typeface="Calibri" pitchFamily="34" charset="0"/>
              </a:rPr>
              <a:t>Donner plus de sens en liant les disciplines</a:t>
            </a:r>
            <a:endParaRPr lang="fr-FR" sz="1600" i="1" dirty="0">
              <a:solidFill>
                <a:srgbClr val="000000"/>
              </a:solidFill>
              <a:latin typeface="Calibri" pitchFamily="34" charset="0"/>
            </a:endParaRPr>
          </a:p>
        </p:txBody>
      </p:sp>
      <p:sp>
        <p:nvSpPr>
          <p:cNvPr id="21" name="ZoneTexte 20"/>
          <p:cNvSpPr txBox="1"/>
          <p:nvPr/>
        </p:nvSpPr>
        <p:spPr>
          <a:xfrm>
            <a:off x="3835742" y="4515075"/>
            <a:ext cx="1368152" cy="338554"/>
          </a:xfrm>
          <a:prstGeom prst="rect">
            <a:avLst/>
          </a:prstGeom>
          <a:noFill/>
        </p:spPr>
        <p:txBody>
          <a:bodyPr wrap="square" rtlCol="0">
            <a:spAutoFit/>
          </a:bodyPr>
          <a:lstStyle/>
          <a:p>
            <a:r>
              <a:rPr lang="fr-FR" sz="1600" b="1" dirty="0" smtClean="0">
                <a:solidFill>
                  <a:schemeClr val="bg1"/>
                </a:solidFill>
              </a:rPr>
              <a:t>Des parcours</a:t>
            </a:r>
            <a:endParaRPr lang="fr-FR" sz="1600" b="1" dirty="0">
              <a:solidFill>
                <a:schemeClr val="bg1"/>
              </a:solidFill>
            </a:endParaRPr>
          </a:p>
        </p:txBody>
      </p:sp>
      <p:sp>
        <p:nvSpPr>
          <p:cNvPr id="23" name="ZoneTexte 22"/>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Tree>
    <p:extLst>
      <p:ext uri="{BB962C8B-B14F-4D97-AF65-F5344CB8AC3E}">
        <p14:creationId xmlns:p14="http://schemas.microsoft.com/office/powerpoint/2010/main" val="2485431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3865" y="151282"/>
            <a:ext cx="7045706" cy="662332"/>
          </a:xfrm>
          <a:prstGeom prst="rect">
            <a:avLst/>
          </a:prstGeom>
          <a:noFill/>
        </p:spPr>
        <p:txBody>
          <a:bodyPr wrap="square" lIns="107287" tIns="53643" rIns="107287" bIns="53643" rtlCol="0">
            <a:spAutoFit/>
          </a:bodyPr>
          <a:lstStyle/>
          <a:p>
            <a:r>
              <a:rPr lang="fr-FR" sz="3600" b="1" dirty="0" smtClean="0">
                <a:solidFill>
                  <a:srgbClr val="78BBBC"/>
                </a:solidFill>
                <a:effectLst>
                  <a:outerShdw blurRad="38100" dist="38100" dir="2700000" algn="tl">
                    <a:srgbClr val="000000">
                      <a:alpha val="43137"/>
                    </a:srgbClr>
                  </a:outerShdw>
                </a:effectLst>
              </a:rPr>
              <a:t>Généralités</a:t>
            </a:r>
            <a:endParaRPr lang="fr-FR" sz="3600" b="1" dirty="0">
              <a:solidFill>
                <a:srgbClr val="78BBBC"/>
              </a:solidFill>
              <a:effectLst>
                <a:outerShdw blurRad="38100" dist="38100" dir="2700000" algn="tl">
                  <a:srgbClr val="000000">
                    <a:alpha val="43137"/>
                  </a:srgbClr>
                </a:outerShdw>
              </a:effectLst>
            </a:endParaRPr>
          </a:p>
        </p:txBody>
      </p:sp>
      <p:sp>
        <p:nvSpPr>
          <p:cNvPr id="35" name="Rectangle à coins arrondis 34"/>
          <p:cNvSpPr/>
          <p:nvPr/>
        </p:nvSpPr>
        <p:spPr bwMode="auto">
          <a:xfrm>
            <a:off x="532059" y="1222277"/>
            <a:ext cx="8553450" cy="3835499"/>
          </a:xfrm>
          <a:prstGeom prst="roundRect">
            <a:avLst>
              <a:gd name="adj" fmla="val 5203"/>
            </a:avLst>
          </a:prstGeom>
          <a:noFill/>
          <a:ln w="38100"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solidFill>
              <a:effectLst/>
              <a:latin typeface="Arial" pitchFamily="34" charset="0"/>
            </a:endParaRPr>
          </a:p>
        </p:txBody>
      </p:sp>
      <p:sp>
        <p:nvSpPr>
          <p:cNvPr id="36" name="Ellipse 8"/>
          <p:cNvSpPr/>
          <p:nvPr/>
        </p:nvSpPr>
        <p:spPr>
          <a:xfrm>
            <a:off x="692304" y="1223628"/>
            <a:ext cx="8441552" cy="63977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2400" b="1" kern="1200" dirty="0" smtClean="0">
                <a:solidFill>
                  <a:schemeClr val="tx1"/>
                </a:solidFill>
              </a:rPr>
              <a:t>Socle commun de connaissances de compétences et de culture</a:t>
            </a:r>
            <a:endParaRPr lang="fr-FR" sz="2400" b="1" kern="1200" dirty="0">
              <a:solidFill>
                <a:schemeClr val="tx1"/>
              </a:solidFill>
            </a:endParaRPr>
          </a:p>
        </p:txBody>
      </p:sp>
      <p:sp>
        <p:nvSpPr>
          <p:cNvPr id="37" name="Ellipse 14"/>
          <p:cNvSpPr/>
          <p:nvPr/>
        </p:nvSpPr>
        <p:spPr>
          <a:xfrm>
            <a:off x="884661" y="4395335"/>
            <a:ext cx="7843333" cy="82579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2400" b="1" kern="1200" dirty="0" smtClean="0">
                <a:solidFill>
                  <a:schemeClr val="tx1"/>
                </a:solidFill>
              </a:rPr>
              <a:t>Interdisciplinarité – Education scientifique et technologique</a:t>
            </a:r>
            <a:endParaRPr lang="fr-FR" sz="2400" b="1" kern="1200" dirty="0">
              <a:solidFill>
                <a:schemeClr val="tx1"/>
              </a:solidFill>
            </a:endParaRPr>
          </a:p>
        </p:txBody>
      </p:sp>
      <p:grpSp>
        <p:nvGrpSpPr>
          <p:cNvPr id="39" name="Groupe 38"/>
          <p:cNvGrpSpPr/>
          <p:nvPr/>
        </p:nvGrpSpPr>
        <p:grpSpPr>
          <a:xfrm>
            <a:off x="3712765" y="2387512"/>
            <a:ext cx="1728000" cy="1476000"/>
            <a:chOff x="3265324" y="2204199"/>
            <a:chExt cx="1190017" cy="1190017"/>
          </a:xfrm>
          <a:solidFill>
            <a:schemeClr val="bg2">
              <a:lumMod val="75000"/>
            </a:scheme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40" name="Ellipse 25"/>
            <p:cNvSpPr/>
            <p:nvPr/>
          </p:nvSpPr>
          <p:spPr>
            <a:xfrm>
              <a:off x="3265324" y="2204199"/>
              <a:ext cx="1190017" cy="1190017"/>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41" name="Ellipse 4"/>
            <p:cNvSpPr/>
            <p:nvPr/>
          </p:nvSpPr>
          <p:spPr>
            <a:xfrm>
              <a:off x="3390828" y="2479614"/>
              <a:ext cx="1064513" cy="594999"/>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b="1" i="1" dirty="0" smtClean="0">
                  <a:solidFill>
                    <a:schemeClr val="tx1"/>
                  </a:solidFill>
                </a:rPr>
                <a:t>Sciences et technologie</a:t>
              </a:r>
              <a:endParaRPr lang="fr-FR" b="1" i="1" dirty="0">
                <a:solidFill>
                  <a:schemeClr val="tx1"/>
                </a:solidFill>
              </a:endParaRPr>
            </a:p>
          </p:txBody>
        </p:sp>
      </p:grpSp>
      <p:sp>
        <p:nvSpPr>
          <p:cNvPr id="42" name="Flèche droite 16"/>
          <p:cNvSpPr/>
          <p:nvPr/>
        </p:nvSpPr>
        <p:spPr>
          <a:xfrm>
            <a:off x="2226545" y="2703339"/>
            <a:ext cx="1486220" cy="739274"/>
          </a:xfrm>
          <a:prstGeom prst="leftRightArrow">
            <a:avLst/>
          </a:prstGeom>
          <a:solidFill>
            <a:srgbClr val="78BBBC"/>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0" tIns="0" rIns="36000" bIns="45720" numCol="1" rtlCol="0" anchor="t" anchorCtr="0" compatLnSpc="1">
            <a:prstTxWarp prst="textNoShape">
              <a:avLst/>
            </a:prstTxWarp>
          </a:bodyPr>
          <a:lstStyle/>
          <a:p>
            <a:pPr algn="ctr" defTabSz="914400" fontAlgn="base">
              <a:spcBef>
                <a:spcPct val="0"/>
              </a:spcBef>
              <a:spcAft>
                <a:spcPct val="0"/>
              </a:spcAft>
            </a:pPr>
            <a:r>
              <a:rPr lang="fr-FR" sz="1400" b="1" dirty="0">
                <a:solidFill>
                  <a:schemeClr val="tx1"/>
                </a:solidFill>
              </a:rPr>
              <a:t>Cohérence et progression</a:t>
            </a:r>
          </a:p>
        </p:txBody>
      </p:sp>
      <p:sp>
        <p:nvSpPr>
          <p:cNvPr id="46" name="Flèche droite 16"/>
          <p:cNvSpPr/>
          <p:nvPr/>
        </p:nvSpPr>
        <p:spPr>
          <a:xfrm>
            <a:off x="5440765" y="2703339"/>
            <a:ext cx="1421755" cy="739274"/>
          </a:xfrm>
          <a:prstGeom prst="leftRightArrow">
            <a:avLst/>
          </a:prstGeom>
          <a:solidFill>
            <a:srgbClr val="78BBBC"/>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36000" tIns="0" rIns="36000" bIns="45720" numCol="1" rtlCol="0" anchor="t" anchorCtr="0" compatLnSpc="1">
            <a:prstTxWarp prst="textNoShape">
              <a:avLst/>
            </a:prstTxWarp>
          </a:bodyPr>
          <a:lstStyle/>
          <a:p>
            <a:pPr algn="ctr" defTabSz="914400" fontAlgn="base">
              <a:spcBef>
                <a:spcPct val="0"/>
              </a:spcBef>
              <a:spcAft>
                <a:spcPct val="0"/>
              </a:spcAft>
            </a:pPr>
            <a:r>
              <a:rPr lang="fr-FR" sz="1400" b="1" dirty="0">
                <a:solidFill>
                  <a:schemeClr val="tx1"/>
                </a:solidFill>
              </a:rPr>
              <a:t>Cohérence et progression</a:t>
            </a:r>
          </a:p>
        </p:txBody>
      </p:sp>
      <p:sp>
        <p:nvSpPr>
          <p:cNvPr id="51" name="Rectangle 50"/>
          <p:cNvSpPr/>
          <p:nvPr/>
        </p:nvSpPr>
        <p:spPr>
          <a:xfrm>
            <a:off x="519098" y="5217625"/>
            <a:ext cx="8430483" cy="1569660"/>
          </a:xfrm>
          <a:prstGeom prst="rect">
            <a:avLst/>
          </a:prstGeom>
        </p:spPr>
        <p:txBody>
          <a:bodyPr wrap="square">
            <a:spAutoFit/>
          </a:bodyPr>
          <a:lstStyle/>
          <a:p>
            <a:r>
              <a:rPr lang="fr-FR" sz="1600" dirty="0"/>
              <a:t>Au </a:t>
            </a:r>
            <a:r>
              <a:rPr lang="fr-FR" sz="1600" dirty="0" smtClean="0"/>
              <a:t>cycle </a:t>
            </a:r>
            <a:r>
              <a:rPr lang="fr-FR" sz="1600" dirty="0"/>
              <a:t>2, l’élève </a:t>
            </a:r>
            <a:r>
              <a:rPr lang="fr-FR" sz="1600" dirty="0" smtClean="0"/>
              <a:t>explore, observe, expérimente, questionne </a:t>
            </a:r>
            <a:r>
              <a:rPr lang="fr-FR" sz="1600" dirty="0"/>
              <a:t>le monde qui l’entoure. </a:t>
            </a:r>
            <a:endParaRPr lang="fr-FR" sz="1600" dirty="0" smtClean="0"/>
          </a:p>
          <a:p>
            <a:r>
              <a:rPr lang="fr-FR" sz="1600" dirty="0" smtClean="0"/>
              <a:t>Au </a:t>
            </a:r>
            <a:r>
              <a:rPr lang="fr-FR" sz="1600" dirty="0"/>
              <a:t>cycle 3, les notions déjà abordées sont revisitées pour progresser vers plus de généralisation et d’abstraction, en prenant toujours soin de partir du concret et des représentations de l’élève</a:t>
            </a:r>
            <a:r>
              <a:rPr lang="fr-FR" sz="1600" dirty="0" smtClean="0"/>
              <a:t>.</a:t>
            </a:r>
          </a:p>
          <a:p>
            <a:r>
              <a:rPr lang="fr-FR" sz="1600" dirty="0" smtClean="0"/>
              <a:t>Au cycle 4, les trois disciplines permettent la consolidation et l’extension des compétences acquises</a:t>
            </a:r>
            <a:r>
              <a:rPr lang="fr-FR" sz="1600" dirty="0"/>
              <a:t>.</a:t>
            </a:r>
          </a:p>
        </p:txBody>
      </p:sp>
      <p:sp>
        <p:nvSpPr>
          <p:cNvPr id="3" name="ZoneTexte 2"/>
          <p:cNvSpPr txBox="1"/>
          <p:nvPr/>
        </p:nvSpPr>
        <p:spPr>
          <a:xfrm>
            <a:off x="3776420" y="3840902"/>
            <a:ext cx="1664345" cy="523220"/>
          </a:xfrm>
          <a:prstGeom prst="rect">
            <a:avLst/>
          </a:prstGeom>
          <a:noFill/>
        </p:spPr>
        <p:txBody>
          <a:bodyPr wrap="square" rtlCol="0">
            <a:spAutoFit/>
          </a:bodyPr>
          <a:lstStyle/>
          <a:p>
            <a:pPr algn="ctr"/>
            <a:r>
              <a:rPr lang="fr-FR" sz="1400" dirty="0" smtClean="0"/>
              <a:t>Cycle de consolidation</a:t>
            </a:r>
            <a:endParaRPr lang="fr-FR" sz="1400" dirty="0"/>
          </a:p>
        </p:txBody>
      </p:sp>
      <p:grpSp>
        <p:nvGrpSpPr>
          <p:cNvPr id="5" name="Groupe 4"/>
          <p:cNvGrpSpPr/>
          <p:nvPr/>
        </p:nvGrpSpPr>
        <p:grpSpPr>
          <a:xfrm>
            <a:off x="468279" y="2181886"/>
            <a:ext cx="1794192" cy="2214874"/>
            <a:chOff x="430586" y="2181886"/>
            <a:chExt cx="1943708" cy="2214874"/>
          </a:xfrm>
        </p:grpSpPr>
        <p:grpSp>
          <p:nvGrpSpPr>
            <p:cNvPr id="43" name="Groupe 42"/>
            <p:cNvGrpSpPr/>
            <p:nvPr/>
          </p:nvGrpSpPr>
          <p:grpSpPr>
            <a:xfrm>
              <a:off x="533245" y="2520440"/>
              <a:ext cx="1841049" cy="1128536"/>
              <a:chOff x="1217032" y="2141531"/>
              <a:chExt cx="1592126" cy="1256768"/>
            </a:xfrm>
            <a:solidFill>
              <a:schemeClr val="accent3">
                <a:lumMod val="60000"/>
                <a:lumOff val="40000"/>
              </a:scheme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44" name="Ellipse 11"/>
              <p:cNvSpPr/>
              <p:nvPr/>
            </p:nvSpPr>
            <p:spPr>
              <a:xfrm>
                <a:off x="1217032" y="2141531"/>
                <a:ext cx="1592126" cy="1256768"/>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45" name="Ellipse 18"/>
              <p:cNvSpPr/>
              <p:nvPr/>
            </p:nvSpPr>
            <p:spPr>
              <a:xfrm>
                <a:off x="1217032" y="2377944"/>
                <a:ext cx="1592126" cy="907146"/>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800" b="1" i="1" dirty="0" smtClean="0">
                    <a:solidFill>
                      <a:schemeClr val="tx1"/>
                    </a:solidFill>
                  </a:rPr>
                  <a:t>Questionner le monde</a:t>
                </a:r>
                <a:endParaRPr lang="fr-FR" sz="1800" b="1" i="1" dirty="0">
                  <a:solidFill>
                    <a:schemeClr val="tx1"/>
                  </a:solidFill>
                </a:endParaRPr>
              </a:p>
            </p:txBody>
          </p:sp>
        </p:grpSp>
        <p:sp>
          <p:nvSpPr>
            <p:cNvPr id="20" name="ZoneTexte 19"/>
            <p:cNvSpPr txBox="1"/>
            <p:nvPr/>
          </p:nvSpPr>
          <p:spPr>
            <a:xfrm>
              <a:off x="430586" y="3658096"/>
              <a:ext cx="1803040" cy="738664"/>
            </a:xfrm>
            <a:prstGeom prst="rect">
              <a:avLst/>
            </a:prstGeom>
            <a:noFill/>
          </p:spPr>
          <p:txBody>
            <a:bodyPr wrap="square" rtlCol="0">
              <a:spAutoFit/>
            </a:bodyPr>
            <a:lstStyle/>
            <a:p>
              <a:pPr algn="ctr"/>
              <a:r>
                <a:rPr lang="fr-FR" sz="1400" dirty="0" smtClean="0"/>
                <a:t>Cycle des apprentissages fondamentaux</a:t>
              </a:r>
              <a:endParaRPr lang="fr-FR" sz="1400" dirty="0"/>
            </a:p>
          </p:txBody>
        </p:sp>
        <p:sp>
          <p:nvSpPr>
            <p:cNvPr id="4" name="ZoneTexte 3"/>
            <p:cNvSpPr txBox="1"/>
            <p:nvPr/>
          </p:nvSpPr>
          <p:spPr>
            <a:xfrm>
              <a:off x="771525" y="2181886"/>
              <a:ext cx="1162050" cy="338554"/>
            </a:xfrm>
            <a:prstGeom prst="rect">
              <a:avLst/>
            </a:prstGeom>
            <a:noFill/>
          </p:spPr>
          <p:txBody>
            <a:bodyPr wrap="square" rtlCol="0">
              <a:spAutoFit/>
            </a:bodyPr>
            <a:lstStyle/>
            <a:p>
              <a:pPr algn="ctr"/>
              <a:r>
                <a:rPr lang="fr-FR" sz="1600" dirty="0" smtClean="0"/>
                <a:t>C 2</a:t>
              </a:r>
              <a:endParaRPr lang="fr-FR" sz="1600" dirty="0"/>
            </a:p>
          </p:txBody>
        </p:sp>
      </p:grpSp>
      <p:sp>
        <p:nvSpPr>
          <p:cNvPr id="23" name="ZoneTexte 22"/>
          <p:cNvSpPr txBox="1"/>
          <p:nvPr/>
        </p:nvSpPr>
        <p:spPr>
          <a:xfrm>
            <a:off x="4040434" y="2008924"/>
            <a:ext cx="1072662" cy="338554"/>
          </a:xfrm>
          <a:prstGeom prst="rect">
            <a:avLst/>
          </a:prstGeom>
          <a:noFill/>
        </p:spPr>
        <p:txBody>
          <a:bodyPr wrap="square" rtlCol="0">
            <a:spAutoFit/>
          </a:bodyPr>
          <a:lstStyle/>
          <a:p>
            <a:pPr algn="ctr"/>
            <a:r>
              <a:rPr lang="fr-FR" sz="1600" dirty="0" smtClean="0"/>
              <a:t>C 3</a:t>
            </a:r>
            <a:endParaRPr lang="fr-FR" sz="1600" dirty="0"/>
          </a:p>
        </p:txBody>
      </p:sp>
      <p:grpSp>
        <p:nvGrpSpPr>
          <p:cNvPr id="6" name="Groupe 5"/>
          <p:cNvGrpSpPr/>
          <p:nvPr/>
        </p:nvGrpSpPr>
        <p:grpSpPr>
          <a:xfrm>
            <a:off x="6862520" y="1762422"/>
            <a:ext cx="1991843" cy="2817144"/>
            <a:chOff x="7153275" y="1762422"/>
            <a:chExt cx="2157830" cy="2817144"/>
          </a:xfrm>
        </p:grpSpPr>
        <p:grpSp>
          <p:nvGrpSpPr>
            <p:cNvPr id="47" name="Groupe 46"/>
            <p:cNvGrpSpPr/>
            <p:nvPr/>
          </p:nvGrpSpPr>
          <p:grpSpPr>
            <a:xfrm>
              <a:off x="7153275" y="2100976"/>
              <a:ext cx="2091475" cy="1944000"/>
              <a:chOff x="5076103" y="2013090"/>
              <a:chExt cx="1473360" cy="1487521"/>
            </a:xfrm>
            <a:solidFill>
              <a:schemeClr val="accent6">
                <a:lumMod val="60000"/>
                <a:lumOff val="40000"/>
              </a:scheme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48" name="Ellipse 19"/>
              <p:cNvSpPr/>
              <p:nvPr/>
            </p:nvSpPr>
            <p:spPr>
              <a:xfrm>
                <a:off x="5076103" y="2013090"/>
                <a:ext cx="1473360" cy="1487521"/>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49" name="Ellipse 10"/>
              <p:cNvSpPr/>
              <p:nvPr/>
            </p:nvSpPr>
            <p:spPr>
              <a:xfrm>
                <a:off x="5170043" y="2362120"/>
                <a:ext cx="1379420" cy="806324"/>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600" b="1" i="1" dirty="0" smtClean="0">
                    <a:solidFill>
                      <a:schemeClr val="tx1"/>
                    </a:solidFill>
                  </a:rPr>
                  <a:t>SVT</a:t>
                </a:r>
                <a:endParaRPr lang="fr-FR" sz="1600" b="1" i="1" dirty="0">
                  <a:solidFill>
                    <a:schemeClr val="tx1"/>
                  </a:solidFill>
                </a:endParaRPr>
              </a:p>
              <a:p>
                <a:pPr algn="ctr" defTabSz="914400" fontAlgn="base">
                  <a:spcBef>
                    <a:spcPct val="0"/>
                  </a:spcBef>
                  <a:spcAft>
                    <a:spcPct val="0"/>
                  </a:spcAft>
                </a:pPr>
                <a:r>
                  <a:rPr lang="fr-FR" sz="1600" b="1" i="1" dirty="0" smtClean="0">
                    <a:solidFill>
                      <a:schemeClr val="tx1"/>
                    </a:solidFill>
                  </a:rPr>
                  <a:t>TECHNOLOGIE</a:t>
                </a:r>
              </a:p>
              <a:p>
                <a:pPr algn="ctr" defTabSz="914400" fontAlgn="base">
                  <a:spcBef>
                    <a:spcPct val="0"/>
                  </a:spcBef>
                  <a:spcAft>
                    <a:spcPct val="0"/>
                  </a:spcAft>
                </a:pPr>
                <a:r>
                  <a:rPr lang="fr-FR" sz="1600" b="1" i="1" dirty="0" smtClean="0"/>
                  <a:t>PHYSIQUE-CHIMIE</a:t>
                </a:r>
                <a:endParaRPr lang="fr-FR" sz="1600" b="1" i="1" dirty="0">
                  <a:solidFill>
                    <a:schemeClr val="tx1"/>
                  </a:solidFill>
                </a:endParaRPr>
              </a:p>
            </p:txBody>
          </p:sp>
        </p:grpSp>
        <p:sp>
          <p:nvSpPr>
            <p:cNvPr id="21" name="ZoneTexte 20"/>
            <p:cNvSpPr txBox="1"/>
            <p:nvPr/>
          </p:nvSpPr>
          <p:spPr>
            <a:xfrm>
              <a:off x="7219630" y="4056346"/>
              <a:ext cx="2091475" cy="523220"/>
            </a:xfrm>
            <a:prstGeom prst="rect">
              <a:avLst/>
            </a:prstGeom>
            <a:noFill/>
          </p:spPr>
          <p:txBody>
            <a:bodyPr wrap="square" rtlCol="0">
              <a:spAutoFit/>
            </a:bodyPr>
            <a:lstStyle/>
            <a:p>
              <a:pPr algn="ctr"/>
              <a:r>
                <a:rPr lang="fr-FR" sz="1400" dirty="0" smtClean="0"/>
                <a:t>Cycle des approfondissements</a:t>
              </a:r>
              <a:endParaRPr lang="fr-FR" sz="1400" dirty="0"/>
            </a:p>
          </p:txBody>
        </p:sp>
        <p:sp>
          <p:nvSpPr>
            <p:cNvPr id="24" name="ZoneTexte 23"/>
            <p:cNvSpPr txBox="1"/>
            <p:nvPr/>
          </p:nvSpPr>
          <p:spPr>
            <a:xfrm>
              <a:off x="7617987" y="1762422"/>
              <a:ext cx="1162050" cy="338554"/>
            </a:xfrm>
            <a:prstGeom prst="rect">
              <a:avLst/>
            </a:prstGeom>
            <a:noFill/>
          </p:spPr>
          <p:txBody>
            <a:bodyPr wrap="square" rtlCol="0">
              <a:spAutoFit/>
            </a:bodyPr>
            <a:lstStyle/>
            <a:p>
              <a:pPr algn="ctr"/>
              <a:r>
                <a:rPr lang="fr-FR" sz="1600" dirty="0" smtClean="0"/>
                <a:t>C 4</a:t>
              </a:r>
              <a:endParaRPr lang="fr-FR" sz="1600" dirty="0"/>
            </a:p>
          </p:txBody>
        </p:sp>
      </p:grpSp>
      <p:sp>
        <p:nvSpPr>
          <p:cNvPr id="25" name="Espace réservé du numéro de diapositive 9"/>
          <p:cNvSpPr txBox="1">
            <a:spLocks/>
          </p:cNvSpPr>
          <p:nvPr/>
        </p:nvSpPr>
        <p:spPr>
          <a:xfrm>
            <a:off x="8019319" y="6259836"/>
            <a:ext cx="936625" cy="457200"/>
          </a:xfrm>
          <a:prstGeom prst="rect">
            <a:avLst/>
          </a:prstGeom>
        </p:spPr>
        <p:txBody>
          <a:bodyPr/>
          <a:lstStyle>
            <a:defPPr>
              <a:defRPr lang="fr-F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algn="ctr"/>
            <a:fld id="{2C3A042C-4403-4AF2-B843-26BEF77852CD}" type="slidenum">
              <a:rPr lang="fr-FR" sz="1600" smtClean="0"/>
              <a:pPr algn="ctr"/>
              <a:t>6</a:t>
            </a:fld>
            <a:endParaRPr lang="fr-FR" sz="1600"/>
          </a:p>
        </p:txBody>
      </p:sp>
      <p:sp>
        <p:nvSpPr>
          <p:cNvPr id="27" name="ZoneTexte 26"/>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Tree>
    <p:extLst>
      <p:ext uri="{BB962C8B-B14F-4D97-AF65-F5344CB8AC3E}">
        <p14:creationId xmlns:p14="http://schemas.microsoft.com/office/powerpoint/2010/main" val="288947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p:bldP spid="42" grpId="0" animBg="1"/>
      <p:bldP spid="46"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3864" y="151282"/>
            <a:ext cx="7496266" cy="600776"/>
          </a:xfrm>
          <a:prstGeom prst="rect">
            <a:avLst/>
          </a:prstGeom>
          <a:noFill/>
        </p:spPr>
        <p:txBody>
          <a:bodyPr wrap="square" lIns="107287" tIns="53643" rIns="107287" bIns="53643" rtlCol="0">
            <a:spAutoFit/>
          </a:bodyPr>
          <a:lstStyle/>
          <a:p>
            <a:r>
              <a:rPr lang="fr-FR" sz="3200" b="1" dirty="0" smtClean="0">
                <a:solidFill>
                  <a:srgbClr val="78BBBC"/>
                </a:solidFill>
                <a:effectLst>
                  <a:outerShdw blurRad="38100" dist="38100" dir="2700000" algn="tl">
                    <a:srgbClr val="000000">
                      <a:alpha val="43137"/>
                    </a:srgbClr>
                  </a:outerShdw>
                </a:effectLst>
              </a:rPr>
              <a:t>La classe de 6</a:t>
            </a:r>
            <a:r>
              <a:rPr lang="fr-FR" sz="3200" b="1" baseline="30000" dirty="0" smtClean="0">
                <a:solidFill>
                  <a:srgbClr val="78BBBC"/>
                </a:solidFill>
                <a:effectLst>
                  <a:outerShdw blurRad="38100" dist="38100" dir="2700000" algn="tl">
                    <a:srgbClr val="000000">
                      <a:alpha val="43137"/>
                    </a:srgbClr>
                  </a:outerShdw>
                </a:effectLst>
              </a:rPr>
              <a:t>e</a:t>
            </a:r>
            <a:r>
              <a:rPr lang="fr-FR" sz="3200" b="1" dirty="0" smtClean="0">
                <a:solidFill>
                  <a:srgbClr val="78BBBC"/>
                </a:solidFill>
                <a:effectLst>
                  <a:outerShdw blurRad="38100" dist="38100" dir="2700000" algn="tl">
                    <a:srgbClr val="000000">
                      <a:alpha val="43137"/>
                    </a:srgbClr>
                  </a:outerShdw>
                </a:effectLst>
              </a:rPr>
              <a:t> du cycle 3</a:t>
            </a:r>
            <a:endParaRPr lang="fr-FR" sz="3200" b="1" dirty="0">
              <a:solidFill>
                <a:srgbClr val="78BBBC"/>
              </a:solidFill>
              <a:effectLst>
                <a:outerShdw blurRad="38100" dist="38100" dir="2700000" algn="tl">
                  <a:srgbClr val="000000">
                    <a:alpha val="43137"/>
                  </a:srgbClr>
                </a:outerShdw>
              </a:effectLst>
            </a:endParaRPr>
          </a:p>
        </p:txBody>
      </p:sp>
      <p:sp>
        <p:nvSpPr>
          <p:cNvPr id="11" name="ZoneTexte 10"/>
          <p:cNvSpPr txBox="1"/>
          <p:nvPr/>
        </p:nvSpPr>
        <p:spPr>
          <a:xfrm>
            <a:off x="589141" y="2072030"/>
            <a:ext cx="1107899" cy="369332"/>
          </a:xfrm>
          <a:prstGeom prst="rect">
            <a:avLst/>
          </a:prstGeom>
          <a:noFill/>
        </p:spPr>
        <p:txBody>
          <a:bodyPr wrap="square" rtlCol="0">
            <a:spAutoFit/>
          </a:bodyPr>
          <a:lstStyle/>
          <a:p>
            <a:r>
              <a:rPr lang="fr-FR" sz="1800" dirty="0" smtClean="0"/>
              <a:t>Cycle 3</a:t>
            </a:r>
            <a:endParaRPr lang="fr-FR" sz="1800" dirty="0"/>
          </a:p>
        </p:txBody>
      </p:sp>
      <p:sp>
        <p:nvSpPr>
          <p:cNvPr id="12" name="ZoneTexte 11"/>
          <p:cNvSpPr txBox="1"/>
          <p:nvPr/>
        </p:nvSpPr>
        <p:spPr>
          <a:xfrm>
            <a:off x="4600065" y="2051820"/>
            <a:ext cx="1107899" cy="369332"/>
          </a:xfrm>
          <a:prstGeom prst="rect">
            <a:avLst/>
          </a:prstGeom>
          <a:noFill/>
          <a:ln w="19050">
            <a:noFill/>
          </a:ln>
        </p:spPr>
        <p:txBody>
          <a:bodyPr wrap="square" rtlCol="0">
            <a:spAutoFit/>
          </a:bodyPr>
          <a:lstStyle/>
          <a:p>
            <a:r>
              <a:rPr lang="fr-FR" sz="1800" dirty="0" smtClean="0"/>
              <a:t>Cycle 4</a:t>
            </a:r>
            <a:endParaRPr lang="fr-FR" sz="1800" dirty="0"/>
          </a:p>
        </p:txBody>
      </p:sp>
      <p:sp>
        <p:nvSpPr>
          <p:cNvPr id="3" name="Rectangle 2"/>
          <p:cNvSpPr/>
          <p:nvPr/>
        </p:nvSpPr>
        <p:spPr bwMode="auto">
          <a:xfrm>
            <a:off x="589141" y="3325393"/>
            <a:ext cx="1314724" cy="1006773"/>
          </a:xfrm>
          <a:custGeom>
            <a:avLst/>
            <a:gdLst>
              <a:gd name="connsiteX0" fmla="*/ 0 w 1424284"/>
              <a:gd name="connsiteY0" fmla="*/ 0 h 792088"/>
              <a:gd name="connsiteX1" fmla="*/ 1424284 w 1424284"/>
              <a:gd name="connsiteY1" fmla="*/ 0 h 792088"/>
              <a:gd name="connsiteX2" fmla="*/ 1424284 w 1424284"/>
              <a:gd name="connsiteY2" fmla="*/ 792088 h 792088"/>
              <a:gd name="connsiteX3" fmla="*/ 0 w 1424284"/>
              <a:gd name="connsiteY3" fmla="*/ 792088 h 792088"/>
              <a:gd name="connsiteX4" fmla="*/ 0 w 1424284"/>
              <a:gd name="connsiteY4" fmla="*/ 0 h 792088"/>
              <a:gd name="connsiteX0" fmla="*/ 0 w 1424284"/>
              <a:gd name="connsiteY0" fmla="*/ 103367 h 895455"/>
              <a:gd name="connsiteX1" fmla="*/ 1424284 w 1424284"/>
              <a:gd name="connsiteY1" fmla="*/ 0 h 895455"/>
              <a:gd name="connsiteX2" fmla="*/ 1424284 w 1424284"/>
              <a:gd name="connsiteY2" fmla="*/ 895455 h 895455"/>
              <a:gd name="connsiteX3" fmla="*/ 0 w 1424284"/>
              <a:gd name="connsiteY3" fmla="*/ 895455 h 895455"/>
              <a:gd name="connsiteX4" fmla="*/ 0 w 1424284"/>
              <a:gd name="connsiteY4" fmla="*/ 103367 h 895455"/>
              <a:gd name="connsiteX0" fmla="*/ 0 w 1424284"/>
              <a:gd name="connsiteY0" fmla="*/ 103367 h 1006773"/>
              <a:gd name="connsiteX1" fmla="*/ 1424284 w 1424284"/>
              <a:gd name="connsiteY1" fmla="*/ 0 h 1006773"/>
              <a:gd name="connsiteX2" fmla="*/ 1424284 w 1424284"/>
              <a:gd name="connsiteY2" fmla="*/ 1006773 h 1006773"/>
              <a:gd name="connsiteX3" fmla="*/ 0 w 1424284"/>
              <a:gd name="connsiteY3" fmla="*/ 895455 h 1006773"/>
              <a:gd name="connsiteX4" fmla="*/ 0 w 1424284"/>
              <a:gd name="connsiteY4" fmla="*/ 103367 h 1006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284" h="1006773">
                <a:moveTo>
                  <a:pt x="0" y="103367"/>
                </a:moveTo>
                <a:lnTo>
                  <a:pt x="1424284" y="0"/>
                </a:lnTo>
                <a:lnTo>
                  <a:pt x="1424284" y="1006773"/>
                </a:lnTo>
                <a:lnTo>
                  <a:pt x="0" y="895455"/>
                </a:lnTo>
                <a:lnTo>
                  <a:pt x="0" y="103367"/>
                </a:lnTo>
                <a:close/>
              </a:path>
            </a:pathLst>
          </a:custGeom>
          <a:solidFill>
            <a:schemeClr val="bg2">
              <a:lumMod val="75000"/>
            </a:schemeClr>
          </a:solidFill>
          <a:ln w="19050"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i="1" u="none" strike="noStrike" cap="none" normalizeH="0" baseline="0" dirty="0" smtClean="0">
                <a:ln>
                  <a:noFill/>
                </a:ln>
                <a:solidFill>
                  <a:schemeClr val="tx1"/>
                </a:solidFill>
                <a:effectLst/>
                <a:latin typeface="Arial" pitchFamily="34" charset="0"/>
              </a:rPr>
              <a:t>CM1</a:t>
            </a:r>
          </a:p>
        </p:txBody>
      </p:sp>
      <p:sp>
        <p:nvSpPr>
          <p:cNvPr id="4" name="Rectangle 3"/>
          <p:cNvSpPr/>
          <p:nvPr/>
        </p:nvSpPr>
        <p:spPr bwMode="auto">
          <a:xfrm>
            <a:off x="1898589" y="3210099"/>
            <a:ext cx="1329378" cy="1237362"/>
          </a:xfrm>
          <a:custGeom>
            <a:avLst/>
            <a:gdLst>
              <a:gd name="connsiteX0" fmla="*/ 0 w 1440160"/>
              <a:gd name="connsiteY0" fmla="*/ 0 h 792088"/>
              <a:gd name="connsiteX1" fmla="*/ 1440160 w 1440160"/>
              <a:gd name="connsiteY1" fmla="*/ 0 h 792088"/>
              <a:gd name="connsiteX2" fmla="*/ 1440160 w 1440160"/>
              <a:gd name="connsiteY2" fmla="*/ 792088 h 792088"/>
              <a:gd name="connsiteX3" fmla="*/ 0 w 1440160"/>
              <a:gd name="connsiteY3" fmla="*/ 792088 h 792088"/>
              <a:gd name="connsiteX4" fmla="*/ 0 w 1440160"/>
              <a:gd name="connsiteY4" fmla="*/ 0 h 792088"/>
              <a:gd name="connsiteX0" fmla="*/ 0 w 1440160"/>
              <a:gd name="connsiteY0" fmla="*/ 0 h 1006773"/>
              <a:gd name="connsiteX1" fmla="*/ 1440160 w 1440160"/>
              <a:gd name="connsiteY1" fmla="*/ 0 h 1006773"/>
              <a:gd name="connsiteX2" fmla="*/ 1440160 w 1440160"/>
              <a:gd name="connsiteY2" fmla="*/ 792088 h 1006773"/>
              <a:gd name="connsiteX3" fmla="*/ 0 w 1440160"/>
              <a:gd name="connsiteY3" fmla="*/ 1006773 h 1006773"/>
              <a:gd name="connsiteX4" fmla="*/ 0 w 1440160"/>
              <a:gd name="connsiteY4" fmla="*/ 0 h 1006773"/>
              <a:gd name="connsiteX0" fmla="*/ 0 w 1440160"/>
              <a:gd name="connsiteY0" fmla="*/ 119270 h 1126043"/>
              <a:gd name="connsiteX1" fmla="*/ 1440160 w 1440160"/>
              <a:gd name="connsiteY1" fmla="*/ 0 h 1126043"/>
              <a:gd name="connsiteX2" fmla="*/ 1440160 w 1440160"/>
              <a:gd name="connsiteY2" fmla="*/ 911358 h 1126043"/>
              <a:gd name="connsiteX3" fmla="*/ 0 w 1440160"/>
              <a:gd name="connsiteY3" fmla="*/ 1126043 h 1126043"/>
              <a:gd name="connsiteX4" fmla="*/ 0 w 1440160"/>
              <a:gd name="connsiteY4" fmla="*/ 119270 h 1126043"/>
              <a:gd name="connsiteX0" fmla="*/ 0 w 1440160"/>
              <a:gd name="connsiteY0" fmla="*/ 119270 h 1237362"/>
              <a:gd name="connsiteX1" fmla="*/ 1440160 w 1440160"/>
              <a:gd name="connsiteY1" fmla="*/ 0 h 1237362"/>
              <a:gd name="connsiteX2" fmla="*/ 1432209 w 1440160"/>
              <a:gd name="connsiteY2" fmla="*/ 1237362 h 1237362"/>
              <a:gd name="connsiteX3" fmla="*/ 0 w 1440160"/>
              <a:gd name="connsiteY3" fmla="*/ 1126043 h 1237362"/>
              <a:gd name="connsiteX4" fmla="*/ 0 w 1440160"/>
              <a:gd name="connsiteY4" fmla="*/ 119270 h 123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237362">
                <a:moveTo>
                  <a:pt x="0" y="119270"/>
                </a:moveTo>
                <a:lnTo>
                  <a:pt x="1440160" y="0"/>
                </a:lnTo>
                <a:cubicBezTo>
                  <a:pt x="1437510" y="412454"/>
                  <a:pt x="1434859" y="824908"/>
                  <a:pt x="1432209" y="1237362"/>
                </a:cubicBezTo>
                <a:lnTo>
                  <a:pt x="0" y="1126043"/>
                </a:lnTo>
                <a:lnTo>
                  <a:pt x="0" y="119270"/>
                </a:lnTo>
                <a:close/>
              </a:path>
            </a:pathLst>
          </a:custGeom>
          <a:solidFill>
            <a:schemeClr val="bg2">
              <a:lumMod val="75000"/>
            </a:schemeClr>
          </a:solidFill>
          <a:ln w="19050" cap="flat" cmpd="sng" algn="ctr">
            <a:solidFill>
              <a:srgbClr val="6B5086"/>
            </a:solidFill>
            <a:prstDash val="solid"/>
            <a:round/>
            <a:headEnd type="none" w="med" len="med"/>
            <a:tailEnd type="none" w="med" len="med"/>
          </a:ln>
          <a:effectLst>
            <a:outerShdw blurRad="44450" dist="27940" dir="5400000" algn="ctr">
              <a:srgbClr val="000000">
                <a:alpha val="32000"/>
              </a:srgb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i="1" u="none" strike="noStrike" cap="none" normalizeH="0" baseline="0" dirty="0" smtClean="0">
                <a:ln>
                  <a:noFill/>
                </a:ln>
                <a:solidFill>
                  <a:schemeClr val="tx1"/>
                </a:solidFill>
                <a:effectLst/>
                <a:latin typeface="Arial" pitchFamily="34" charset="0"/>
              </a:rPr>
              <a:t>CM2</a:t>
            </a:r>
          </a:p>
        </p:txBody>
      </p:sp>
      <p:sp>
        <p:nvSpPr>
          <p:cNvPr id="5" name="Rectangle 4"/>
          <p:cNvSpPr/>
          <p:nvPr/>
        </p:nvSpPr>
        <p:spPr bwMode="auto">
          <a:xfrm>
            <a:off x="3213287" y="3090447"/>
            <a:ext cx="1344058" cy="1475346"/>
          </a:xfrm>
          <a:custGeom>
            <a:avLst/>
            <a:gdLst>
              <a:gd name="connsiteX0" fmla="*/ 0 w 1440160"/>
              <a:gd name="connsiteY0" fmla="*/ 0 h 792088"/>
              <a:gd name="connsiteX1" fmla="*/ 1440160 w 1440160"/>
              <a:gd name="connsiteY1" fmla="*/ 0 h 792088"/>
              <a:gd name="connsiteX2" fmla="*/ 1440160 w 1440160"/>
              <a:gd name="connsiteY2" fmla="*/ 792088 h 792088"/>
              <a:gd name="connsiteX3" fmla="*/ 0 w 1440160"/>
              <a:gd name="connsiteY3" fmla="*/ 792088 h 792088"/>
              <a:gd name="connsiteX4" fmla="*/ 0 w 1440160"/>
              <a:gd name="connsiteY4" fmla="*/ 0 h 792088"/>
              <a:gd name="connsiteX0" fmla="*/ 0 w 1440160"/>
              <a:gd name="connsiteY0" fmla="*/ 328474 h 1120562"/>
              <a:gd name="connsiteX1" fmla="*/ 1440160 w 1440160"/>
              <a:gd name="connsiteY1" fmla="*/ 0 h 1120562"/>
              <a:gd name="connsiteX2" fmla="*/ 1440160 w 1440160"/>
              <a:gd name="connsiteY2" fmla="*/ 1120562 h 1120562"/>
              <a:gd name="connsiteX3" fmla="*/ 0 w 1440160"/>
              <a:gd name="connsiteY3" fmla="*/ 1120562 h 1120562"/>
              <a:gd name="connsiteX4" fmla="*/ 0 w 1440160"/>
              <a:gd name="connsiteY4" fmla="*/ 328474 h 1120562"/>
              <a:gd name="connsiteX0" fmla="*/ 0 w 1449037"/>
              <a:gd name="connsiteY0" fmla="*/ 328474 h 1475669"/>
              <a:gd name="connsiteX1" fmla="*/ 1440160 w 1449037"/>
              <a:gd name="connsiteY1" fmla="*/ 0 h 1475669"/>
              <a:gd name="connsiteX2" fmla="*/ 1449037 w 1449037"/>
              <a:gd name="connsiteY2" fmla="*/ 1475669 h 1475669"/>
              <a:gd name="connsiteX3" fmla="*/ 0 w 1449037"/>
              <a:gd name="connsiteY3" fmla="*/ 1120562 h 1475669"/>
              <a:gd name="connsiteX4" fmla="*/ 0 w 1449037"/>
              <a:gd name="connsiteY4" fmla="*/ 328474 h 1475669"/>
              <a:gd name="connsiteX0" fmla="*/ 0 w 1449037"/>
              <a:gd name="connsiteY0" fmla="*/ 351431 h 1475669"/>
              <a:gd name="connsiteX1" fmla="*/ 1440160 w 1449037"/>
              <a:gd name="connsiteY1" fmla="*/ 0 h 1475669"/>
              <a:gd name="connsiteX2" fmla="*/ 1449037 w 1449037"/>
              <a:gd name="connsiteY2" fmla="*/ 1475669 h 1475669"/>
              <a:gd name="connsiteX3" fmla="*/ 0 w 1449037"/>
              <a:gd name="connsiteY3" fmla="*/ 1120562 h 1475669"/>
              <a:gd name="connsiteX4" fmla="*/ 0 w 1449037"/>
              <a:gd name="connsiteY4" fmla="*/ 351431 h 1475669"/>
              <a:gd name="connsiteX0" fmla="*/ 0 w 1465038"/>
              <a:gd name="connsiteY0" fmla="*/ 149015 h 1475669"/>
              <a:gd name="connsiteX1" fmla="*/ 1456161 w 1465038"/>
              <a:gd name="connsiteY1" fmla="*/ 0 h 1475669"/>
              <a:gd name="connsiteX2" fmla="*/ 1465038 w 1465038"/>
              <a:gd name="connsiteY2" fmla="*/ 1475669 h 1475669"/>
              <a:gd name="connsiteX3" fmla="*/ 16001 w 1465038"/>
              <a:gd name="connsiteY3" fmla="*/ 1120562 h 1475669"/>
              <a:gd name="connsiteX4" fmla="*/ 0 w 1465038"/>
              <a:gd name="connsiteY4" fmla="*/ 149015 h 1475669"/>
              <a:gd name="connsiteX0" fmla="*/ 0 w 1465038"/>
              <a:gd name="connsiteY0" fmla="*/ 149015 h 1475669"/>
              <a:gd name="connsiteX1" fmla="*/ 1456161 w 1465038"/>
              <a:gd name="connsiteY1" fmla="*/ 0 h 1475669"/>
              <a:gd name="connsiteX2" fmla="*/ 1465038 w 1465038"/>
              <a:gd name="connsiteY2" fmla="*/ 1475669 h 1475669"/>
              <a:gd name="connsiteX3" fmla="*/ 8001 w 1465038"/>
              <a:gd name="connsiteY3" fmla="*/ 1361903 h 1475669"/>
              <a:gd name="connsiteX4" fmla="*/ 0 w 1465038"/>
              <a:gd name="connsiteY4" fmla="*/ 149015 h 1475669"/>
              <a:gd name="connsiteX0" fmla="*/ 0 w 1465038"/>
              <a:gd name="connsiteY0" fmla="*/ 117874 h 1444528"/>
              <a:gd name="connsiteX1" fmla="*/ 1448160 w 1465038"/>
              <a:gd name="connsiteY1" fmla="*/ 0 h 1444528"/>
              <a:gd name="connsiteX2" fmla="*/ 1465038 w 1465038"/>
              <a:gd name="connsiteY2" fmla="*/ 1444528 h 1444528"/>
              <a:gd name="connsiteX3" fmla="*/ 8001 w 1465038"/>
              <a:gd name="connsiteY3" fmla="*/ 1330762 h 1444528"/>
              <a:gd name="connsiteX4" fmla="*/ 0 w 1465038"/>
              <a:gd name="connsiteY4" fmla="*/ 117874 h 144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038" h="1444528">
                <a:moveTo>
                  <a:pt x="0" y="117874"/>
                </a:moveTo>
                <a:lnTo>
                  <a:pt x="1448160" y="0"/>
                </a:lnTo>
                <a:lnTo>
                  <a:pt x="1465038" y="1444528"/>
                </a:lnTo>
                <a:lnTo>
                  <a:pt x="8001" y="1330762"/>
                </a:lnTo>
                <a:lnTo>
                  <a:pt x="0" y="117874"/>
                </a:lnTo>
                <a:close/>
              </a:path>
            </a:pathLst>
          </a:custGeom>
          <a:solidFill>
            <a:schemeClr val="bg2">
              <a:lumMod val="75000"/>
            </a:schemeClr>
          </a:solidFill>
          <a:ln w="19050" cap="flat" cmpd="sng" algn="ctr">
            <a:solidFill>
              <a:srgbClr val="6B5086"/>
            </a:solidFill>
            <a:prstDash val="solid"/>
            <a:round/>
            <a:headEnd type="none" w="med" len="med"/>
            <a:tailEnd type="none" w="med" len="med"/>
          </a:ln>
          <a:effectLst>
            <a:outerShdw blurRad="44450" dist="27940" dir="5400000" algn="ctr">
              <a:srgbClr val="000000">
                <a:alpha val="32000"/>
              </a:srgb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000" i="1" u="none" strike="noStrike" cap="none" normalizeH="0" baseline="0" dirty="0" smtClean="0">
                <a:ln>
                  <a:noFill/>
                </a:ln>
                <a:solidFill>
                  <a:schemeClr val="tx1"/>
                </a:solidFill>
                <a:effectLst/>
                <a:latin typeface="Arial" pitchFamily="34" charset="0"/>
              </a:rPr>
              <a:t>6e</a:t>
            </a:r>
          </a:p>
        </p:txBody>
      </p:sp>
      <p:sp>
        <p:nvSpPr>
          <p:cNvPr id="6" name="Rectangle 5"/>
          <p:cNvSpPr/>
          <p:nvPr/>
        </p:nvSpPr>
        <p:spPr bwMode="auto">
          <a:xfrm>
            <a:off x="4549417" y="2971178"/>
            <a:ext cx="1344058" cy="1702831"/>
          </a:xfrm>
          <a:custGeom>
            <a:avLst/>
            <a:gdLst>
              <a:gd name="connsiteX0" fmla="*/ 0 w 1440160"/>
              <a:gd name="connsiteY0" fmla="*/ 0 h 1512000"/>
              <a:gd name="connsiteX1" fmla="*/ 1440160 w 1440160"/>
              <a:gd name="connsiteY1" fmla="*/ 0 h 1512000"/>
              <a:gd name="connsiteX2" fmla="*/ 1440160 w 1440160"/>
              <a:gd name="connsiteY2" fmla="*/ 1512000 h 1512000"/>
              <a:gd name="connsiteX3" fmla="*/ 0 w 1440160"/>
              <a:gd name="connsiteY3" fmla="*/ 1512000 h 1512000"/>
              <a:gd name="connsiteX4" fmla="*/ 0 w 1440160"/>
              <a:gd name="connsiteY4" fmla="*/ 0 h 1512000"/>
              <a:gd name="connsiteX0" fmla="*/ 0 w 1440160"/>
              <a:gd name="connsiteY0" fmla="*/ 0 h 1512000"/>
              <a:gd name="connsiteX1" fmla="*/ 1440160 w 1440160"/>
              <a:gd name="connsiteY1" fmla="*/ 0 h 1512000"/>
              <a:gd name="connsiteX2" fmla="*/ 1440160 w 1440160"/>
              <a:gd name="connsiteY2" fmla="*/ 1512000 h 1512000"/>
              <a:gd name="connsiteX3" fmla="*/ 0 w 1440160"/>
              <a:gd name="connsiteY3" fmla="*/ 1464292 h 1512000"/>
              <a:gd name="connsiteX4" fmla="*/ 0 w 1440160"/>
              <a:gd name="connsiteY4" fmla="*/ 0 h 1512000"/>
              <a:gd name="connsiteX0" fmla="*/ 0 w 1440160"/>
              <a:gd name="connsiteY0" fmla="*/ 119270 h 1631270"/>
              <a:gd name="connsiteX1" fmla="*/ 1440160 w 1440160"/>
              <a:gd name="connsiteY1" fmla="*/ 0 h 1631270"/>
              <a:gd name="connsiteX2" fmla="*/ 1440160 w 1440160"/>
              <a:gd name="connsiteY2" fmla="*/ 1631270 h 1631270"/>
              <a:gd name="connsiteX3" fmla="*/ 0 w 1440160"/>
              <a:gd name="connsiteY3" fmla="*/ 1583562 h 1631270"/>
              <a:gd name="connsiteX4" fmla="*/ 0 w 1440160"/>
              <a:gd name="connsiteY4" fmla="*/ 119270 h 1631270"/>
              <a:gd name="connsiteX0" fmla="*/ 0 w 1456063"/>
              <a:gd name="connsiteY0" fmla="*/ 119270 h 1702831"/>
              <a:gd name="connsiteX1" fmla="*/ 1440160 w 1456063"/>
              <a:gd name="connsiteY1" fmla="*/ 0 h 1702831"/>
              <a:gd name="connsiteX2" fmla="*/ 1456063 w 1456063"/>
              <a:gd name="connsiteY2" fmla="*/ 1702831 h 1702831"/>
              <a:gd name="connsiteX3" fmla="*/ 0 w 1456063"/>
              <a:gd name="connsiteY3" fmla="*/ 1583562 h 1702831"/>
              <a:gd name="connsiteX4" fmla="*/ 0 w 1456063"/>
              <a:gd name="connsiteY4" fmla="*/ 119270 h 1702831"/>
              <a:gd name="connsiteX0" fmla="*/ 0 w 1456063"/>
              <a:gd name="connsiteY0" fmla="*/ 119270 h 1702831"/>
              <a:gd name="connsiteX1" fmla="*/ 1456062 w 1456063"/>
              <a:gd name="connsiteY1" fmla="*/ 0 h 1702831"/>
              <a:gd name="connsiteX2" fmla="*/ 1456063 w 1456063"/>
              <a:gd name="connsiteY2" fmla="*/ 1702831 h 1702831"/>
              <a:gd name="connsiteX3" fmla="*/ 0 w 1456063"/>
              <a:gd name="connsiteY3" fmla="*/ 1583562 h 1702831"/>
              <a:gd name="connsiteX4" fmla="*/ 0 w 1456063"/>
              <a:gd name="connsiteY4" fmla="*/ 119270 h 170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063" h="1702831">
                <a:moveTo>
                  <a:pt x="0" y="119270"/>
                </a:moveTo>
                <a:lnTo>
                  <a:pt x="1456062" y="0"/>
                </a:lnTo>
                <a:cubicBezTo>
                  <a:pt x="1456062" y="567610"/>
                  <a:pt x="1456063" y="1135221"/>
                  <a:pt x="1456063" y="1702831"/>
                </a:cubicBezTo>
                <a:lnTo>
                  <a:pt x="0" y="1583562"/>
                </a:lnTo>
                <a:lnTo>
                  <a:pt x="0" y="119270"/>
                </a:lnTo>
                <a:close/>
              </a:path>
            </a:pathLst>
          </a:custGeom>
          <a:solidFill>
            <a:schemeClr val="accent6">
              <a:lumMod val="60000"/>
              <a:lumOff val="40000"/>
            </a:schemeClr>
          </a:solidFill>
          <a:ln w="19050" cap="flat" cmpd="sng" algn="ctr">
            <a:solidFill>
              <a:srgbClr val="6B5086"/>
            </a:solidFill>
            <a:prstDash val="solid"/>
            <a:round/>
            <a:headEnd type="none" w="med" len="med"/>
            <a:tailEnd type="none" w="med" len="med"/>
          </a:ln>
          <a:effectLst>
            <a:outerShdw blurRad="44450" dist="27940" dir="5400000" algn="ctr">
              <a:srgbClr val="000000">
                <a:alpha val="32000"/>
              </a:srgb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smtClean="0">
                <a:ln>
                  <a:noFill/>
                </a:ln>
                <a:solidFill>
                  <a:schemeClr val="tx1"/>
                </a:solidFill>
                <a:effectLst/>
                <a:latin typeface="Arial" pitchFamily="34" charset="0"/>
              </a:rPr>
              <a:t>5e</a:t>
            </a:r>
          </a:p>
        </p:txBody>
      </p:sp>
      <p:sp>
        <p:nvSpPr>
          <p:cNvPr id="7" name="Rectangle 6"/>
          <p:cNvSpPr/>
          <p:nvPr/>
        </p:nvSpPr>
        <p:spPr bwMode="auto">
          <a:xfrm>
            <a:off x="5893475" y="2856256"/>
            <a:ext cx="1329378" cy="1941371"/>
          </a:xfrm>
          <a:custGeom>
            <a:avLst/>
            <a:gdLst>
              <a:gd name="connsiteX0" fmla="*/ 0 w 1440160"/>
              <a:gd name="connsiteY0" fmla="*/ 0 h 1512000"/>
              <a:gd name="connsiteX1" fmla="*/ 1440160 w 1440160"/>
              <a:gd name="connsiteY1" fmla="*/ 0 h 1512000"/>
              <a:gd name="connsiteX2" fmla="*/ 1440160 w 1440160"/>
              <a:gd name="connsiteY2" fmla="*/ 1512000 h 1512000"/>
              <a:gd name="connsiteX3" fmla="*/ 0 w 1440160"/>
              <a:gd name="connsiteY3" fmla="*/ 1512000 h 1512000"/>
              <a:gd name="connsiteX4" fmla="*/ 0 w 1440160"/>
              <a:gd name="connsiteY4" fmla="*/ 0 h 1512000"/>
              <a:gd name="connsiteX0" fmla="*/ 0 w 1440160"/>
              <a:gd name="connsiteY0" fmla="*/ 111319 h 1623319"/>
              <a:gd name="connsiteX1" fmla="*/ 1440160 w 1440160"/>
              <a:gd name="connsiteY1" fmla="*/ 0 h 1623319"/>
              <a:gd name="connsiteX2" fmla="*/ 1440160 w 1440160"/>
              <a:gd name="connsiteY2" fmla="*/ 1623319 h 1623319"/>
              <a:gd name="connsiteX3" fmla="*/ 0 w 1440160"/>
              <a:gd name="connsiteY3" fmla="*/ 1623319 h 1623319"/>
              <a:gd name="connsiteX4" fmla="*/ 0 w 1440160"/>
              <a:gd name="connsiteY4" fmla="*/ 111319 h 1623319"/>
              <a:gd name="connsiteX0" fmla="*/ 0 w 1440160"/>
              <a:gd name="connsiteY0" fmla="*/ 111319 h 1806199"/>
              <a:gd name="connsiteX1" fmla="*/ 1440160 w 1440160"/>
              <a:gd name="connsiteY1" fmla="*/ 0 h 1806199"/>
              <a:gd name="connsiteX2" fmla="*/ 1440160 w 1440160"/>
              <a:gd name="connsiteY2" fmla="*/ 1623319 h 1806199"/>
              <a:gd name="connsiteX3" fmla="*/ 0 w 1440160"/>
              <a:gd name="connsiteY3" fmla="*/ 1806199 h 1806199"/>
              <a:gd name="connsiteX4" fmla="*/ 0 w 1440160"/>
              <a:gd name="connsiteY4" fmla="*/ 111319 h 1806199"/>
              <a:gd name="connsiteX0" fmla="*/ 0 w 1440160"/>
              <a:gd name="connsiteY0" fmla="*/ 111319 h 1941371"/>
              <a:gd name="connsiteX1" fmla="*/ 1440160 w 1440160"/>
              <a:gd name="connsiteY1" fmla="*/ 0 h 1941371"/>
              <a:gd name="connsiteX2" fmla="*/ 1432208 w 1440160"/>
              <a:gd name="connsiteY2" fmla="*/ 1941371 h 1941371"/>
              <a:gd name="connsiteX3" fmla="*/ 0 w 1440160"/>
              <a:gd name="connsiteY3" fmla="*/ 1806199 h 1941371"/>
              <a:gd name="connsiteX4" fmla="*/ 0 w 1440160"/>
              <a:gd name="connsiteY4" fmla="*/ 111319 h 1941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941371">
                <a:moveTo>
                  <a:pt x="0" y="111319"/>
                </a:moveTo>
                <a:lnTo>
                  <a:pt x="1440160" y="0"/>
                </a:lnTo>
                <a:cubicBezTo>
                  <a:pt x="1437509" y="647124"/>
                  <a:pt x="1434859" y="1294247"/>
                  <a:pt x="1432208" y="1941371"/>
                </a:cubicBezTo>
                <a:lnTo>
                  <a:pt x="0" y="1806199"/>
                </a:lnTo>
                <a:lnTo>
                  <a:pt x="0" y="111319"/>
                </a:lnTo>
                <a:close/>
              </a:path>
            </a:pathLst>
          </a:custGeom>
          <a:solidFill>
            <a:schemeClr val="accent6">
              <a:lumMod val="60000"/>
              <a:lumOff val="40000"/>
            </a:schemeClr>
          </a:solidFill>
          <a:ln w="19050" cap="flat" cmpd="sng" algn="ctr">
            <a:solidFill>
              <a:srgbClr val="6B5086"/>
            </a:solidFill>
            <a:prstDash val="solid"/>
            <a:round/>
            <a:headEnd type="none" w="med" len="med"/>
            <a:tailEnd type="none" w="med" len="med"/>
          </a:ln>
          <a:effectLst>
            <a:outerShdw blurRad="44450" dist="27940" dir="5400000" algn="ctr">
              <a:srgbClr val="000000">
                <a:alpha val="32000"/>
              </a:srgb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smtClean="0">
                <a:ln>
                  <a:noFill/>
                </a:ln>
                <a:solidFill>
                  <a:schemeClr val="tx1"/>
                </a:solidFill>
                <a:effectLst/>
                <a:latin typeface="Arial" pitchFamily="34" charset="0"/>
              </a:rPr>
              <a:t>4e</a:t>
            </a:r>
          </a:p>
        </p:txBody>
      </p:sp>
      <p:sp>
        <p:nvSpPr>
          <p:cNvPr id="8" name="Rectangle 7"/>
          <p:cNvSpPr/>
          <p:nvPr/>
        </p:nvSpPr>
        <p:spPr bwMode="auto">
          <a:xfrm>
            <a:off x="7222855" y="2729034"/>
            <a:ext cx="1392734" cy="2171958"/>
          </a:xfrm>
          <a:custGeom>
            <a:avLst/>
            <a:gdLst>
              <a:gd name="connsiteX0" fmla="*/ 0 w 1500079"/>
              <a:gd name="connsiteY0" fmla="*/ 0 h 1512000"/>
              <a:gd name="connsiteX1" fmla="*/ 1500079 w 1500079"/>
              <a:gd name="connsiteY1" fmla="*/ 0 h 1512000"/>
              <a:gd name="connsiteX2" fmla="*/ 1500079 w 1500079"/>
              <a:gd name="connsiteY2" fmla="*/ 1512000 h 1512000"/>
              <a:gd name="connsiteX3" fmla="*/ 0 w 1500079"/>
              <a:gd name="connsiteY3" fmla="*/ 1512000 h 1512000"/>
              <a:gd name="connsiteX4" fmla="*/ 0 w 1500079"/>
              <a:gd name="connsiteY4" fmla="*/ 0 h 1512000"/>
              <a:gd name="connsiteX0" fmla="*/ 0 w 1508030"/>
              <a:gd name="connsiteY0" fmla="*/ 127221 h 1639221"/>
              <a:gd name="connsiteX1" fmla="*/ 1508030 w 1508030"/>
              <a:gd name="connsiteY1" fmla="*/ 0 h 1639221"/>
              <a:gd name="connsiteX2" fmla="*/ 1500079 w 1508030"/>
              <a:gd name="connsiteY2" fmla="*/ 1639221 h 1639221"/>
              <a:gd name="connsiteX3" fmla="*/ 0 w 1508030"/>
              <a:gd name="connsiteY3" fmla="*/ 1639221 h 1639221"/>
              <a:gd name="connsiteX4" fmla="*/ 0 w 1508030"/>
              <a:gd name="connsiteY4" fmla="*/ 127221 h 1639221"/>
              <a:gd name="connsiteX0" fmla="*/ 0 w 1508795"/>
              <a:gd name="connsiteY0" fmla="*/ 127221 h 2171958"/>
              <a:gd name="connsiteX1" fmla="*/ 1508030 w 1508795"/>
              <a:gd name="connsiteY1" fmla="*/ 0 h 2171958"/>
              <a:gd name="connsiteX2" fmla="*/ 1508031 w 1508795"/>
              <a:gd name="connsiteY2" fmla="*/ 2171958 h 2171958"/>
              <a:gd name="connsiteX3" fmla="*/ 0 w 1508795"/>
              <a:gd name="connsiteY3" fmla="*/ 1639221 h 2171958"/>
              <a:gd name="connsiteX4" fmla="*/ 0 w 1508795"/>
              <a:gd name="connsiteY4" fmla="*/ 127221 h 2171958"/>
              <a:gd name="connsiteX0" fmla="*/ 0 w 1508795"/>
              <a:gd name="connsiteY0" fmla="*/ 127221 h 2171958"/>
              <a:gd name="connsiteX1" fmla="*/ 1508030 w 1508795"/>
              <a:gd name="connsiteY1" fmla="*/ 0 h 2171958"/>
              <a:gd name="connsiteX2" fmla="*/ 1508031 w 1508795"/>
              <a:gd name="connsiteY2" fmla="*/ 2171958 h 2171958"/>
              <a:gd name="connsiteX3" fmla="*/ 0 w 1508795"/>
              <a:gd name="connsiteY3" fmla="*/ 2060640 h 2171958"/>
              <a:gd name="connsiteX4" fmla="*/ 0 w 1508795"/>
              <a:gd name="connsiteY4" fmla="*/ 127221 h 217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795" h="2171958">
                <a:moveTo>
                  <a:pt x="0" y="127221"/>
                </a:moveTo>
                <a:lnTo>
                  <a:pt x="1508030" y="0"/>
                </a:lnTo>
                <a:cubicBezTo>
                  <a:pt x="1505380" y="546407"/>
                  <a:pt x="1510681" y="1625551"/>
                  <a:pt x="1508031" y="2171958"/>
                </a:cubicBezTo>
                <a:lnTo>
                  <a:pt x="0" y="2060640"/>
                </a:lnTo>
                <a:lnTo>
                  <a:pt x="0" y="127221"/>
                </a:lnTo>
                <a:close/>
              </a:path>
            </a:pathLst>
          </a:custGeom>
          <a:solidFill>
            <a:schemeClr val="accent6">
              <a:lumMod val="60000"/>
              <a:lumOff val="40000"/>
            </a:schemeClr>
          </a:solidFill>
          <a:ln w="19050" cap="flat" cmpd="sng" algn="ctr">
            <a:solidFill>
              <a:srgbClr val="6B5086"/>
            </a:solidFill>
            <a:prstDash val="solid"/>
            <a:round/>
            <a:headEnd type="none" w="med" len="med"/>
            <a:tailEnd type="none" w="med" len="med"/>
          </a:ln>
          <a:effectLst>
            <a:outerShdw blurRad="44450" dist="27940" dir="5400000" algn="ctr">
              <a:srgbClr val="000000">
                <a:alpha val="32000"/>
              </a:srgb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smtClean="0">
                <a:ln>
                  <a:noFill/>
                </a:ln>
                <a:solidFill>
                  <a:schemeClr val="tx1"/>
                </a:solidFill>
                <a:effectLst/>
                <a:latin typeface="Arial" pitchFamily="34" charset="0"/>
              </a:rPr>
              <a:t>3e</a:t>
            </a:r>
          </a:p>
        </p:txBody>
      </p:sp>
      <p:sp>
        <p:nvSpPr>
          <p:cNvPr id="15" name="Rectangle 14"/>
          <p:cNvSpPr/>
          <p:nvPr/>
        </p:nvSpPr>
        <p:spPr bwMode="auto">
          <a:xfrm>
            <a:off x="4557345" y="4098448"/>
            <a:ext cx="4088191" cy="1152806"/>
          </a:xfrm>
          <a:custGeom>
            <a:avLst/>
            <a:gdLst>
              <a:gd name="connsiteX0" fmla="*/ 0 w 4405020"/>
              <a:gd name="connsiteY0" fmla="*/ 0 h 468000"/>
              <a:gd name="connsiteX1" fmla="*/ 4405020 w 4405020"/>
              <a:gd name="connsiteY1" fmla="*/ 0 h 468000"/>
              <a:gd name="connsiteX2" fmla="*/ 4405020 w 4405020"/>
              <a:gd name="connsiteY2" fmla="*/ 468000 h 468000"/>
              <a:gd name="connsiteX3" fmla="*/ 0 w 4405020"/>
              <a:gd name="connsiteY3" fmla="*/ 468000 h 468000"/>
              <a:gd name="connsiteX4" fmla="*/ 0 w 4405020"/>
              <a:gd name="connsiteY4" fmla="*/ 0 h 468000"/>
              <a:gd name="connsiteX0" fmla="*/ 0 w 4420923"/>
              <a:gd name="connsiteY0" fmla="*/ 0 h 809906"/>
              <a:gd name="connsiteX1" fmla="*/ 4405020 w 4420923"/>
              <a:gd name="connsiteY1" fmla="*/ 0 h 809906"/>
              <a:gd name="connsiteX2" fmla="*/ 4420923 w 4420923"/>
              <a:gd name="connsiteY2" fmla="*/ 809906 h 809906"/>
              <a:gd name="connsiteX3" fmla="*/ 0 w 4420923"/>
              <a:gd name="connsiteY3" fmla="*/ 468000 h 809906"/>
              <a:gd name="connsiteX4" fmla="*/ 0 w 4420923"/>
              <a:gd name="connsiteY4" fmla="*/ 0 h 809906"/>
              <a:gd name="connsiteX0" fmla="*/ 0 w 4428874"/>
              <a:gd name="connsiteY0" fmla="*/ 0 h 809906"/>
              <a:gd name="connsiteX1" fmla="*/ 4428874 w 4428874"/>
              <a:gd name="connsiteY1" fmla="*/ 119270 h 809906"/>
              <a:gd name="connsiteX2" fmla="*/ 4420923 w 4428874"/>
              <a:gd name="connsiteY2" fmla="*/ 809906 h 809906"/>
              <a:gd name="connsiteX3" fmla="*/ 0 w 4428874"/>
              <a:gd name="connsiteY3" fmla="*/ 468000 h 809906"/>
              <a:gd name="connsiteX4" fmla="*/ 0 w 4428874"/>
              <a:gd name="connsiteY4" fmla="*/ 0 h 809906"/>
              <a:gd name="connsiteX0" fmla="*/ 0 w 4428874"/>
              <a:gd name="connsiteY0" fmla="*/ 0 h 1028981"/>
              <a:gd name="connsiteX1" fmla="*/ 4428874 w 4428874"/>
              <a:gd name="connsiteY1" fmla="*/ 119270 h 1028981"/>
              <a:gd name="connsiteX2" fmla="*/ 4411398 w 4428874"/>
              <a:gd name="connsiteY2" fmla="*/ 1028981 h 1028981"/>
              <a:gd name="connsiteX3" fmla="*/ 0 w 4428874"/>
              <a:gd name="connsiteY3" fmla="*/ 468000 h 1028981"/>
              <a:gd name="connsiteX4" fmla="*/ 0 w 4428874"/>
              <a:gd name="connsiteY4" fmla="*/ 0 h 1028981"/>
              <a:gd name="connsiteX0" fmla="*/ 0 w 4428874"/>
              <a:gd name="connsiteY0" fmla="*/ 0 h 1152806"/>
              <a:gd name="connsiteX1" fmla="*/ 4428874 w 4428874"/>
              <a:gd name="connsiteY1" fmla="*/ 119270 h 1152806"/>
              <a:gd name="connsiteX2" fmla="*/ 4420923 w 4428874"/>
              <a:gd name="connsiteY2" fmla="*/ 1152806 h 1152806"/>
              <a:gd name="connsiteX3" fmla="*/ 0 w 4428874"/>
              <a:gd name="connsiteY3" fmla="*/ 468000 h 1152806"/>
              <a:gd name="connsiteX4" fmla="*/ 0 w 4428874"/>
              <a:gd name="connsiteY4" fmla="*/ 0 h 115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874" h="1152806">
                <a:moveTo>
                  <a:pt x="0" y="0"/>
                </a:moveTo>
                <a:lnTo>
                  <a:pt x="4428874" y="119270"/>
                </a:lnTo>
                <a:cubicBezTo>
                  <a:pt x="4426224" y="349482"/>
                  <a:pt x="4423573" y="922594"/>
                  <a:pt x="4420923" y="1152806"/>
                </a:cubicBezTo>
                <a:lnTo>
                  <a:pt x="0" y="468000"/>
                </a:lnTo>
                <a:lnTo>
                  <a:pt x="0" y="0"/>
                </a:lnTo>
                <a:close/>
              </a:path>
            </a:pathLst>
          </a:custGeom>
          <a:solidFill>
            <a:schemeClr val="accent2">
              <a:lumMod val="20000"/>
              <a:lumOff val="80000"/>
            </a:schemeClr>
          </a:solidFill>
          <a:ln w="19050" cap="flat" cmpd="sng" algn="ctr">
            <a:solidFill>
              <a:srgbClr val="6B5086"/>
            </a:solidFill>
            <a:prstDash val="solid"/>
            <a:round/>
            <a:headEnd type="none" w="med" len="med"/>
            <a:tailEnd type="none" w="med" len="med"/>
          </a:ln>
          <a:effectLst>
            <a:outerShdw blurRad="44450" dist="27940" dir="5400000" algn="ctr">
              <a:srgbClr val="000000">
                <a:alpha val="32000"/>
              </a:srgb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smtClean="0">
                <a:ln>
                  <a:noFill/>
                </a:ln>
                <a:solidFill>
                  <a:schemeClr val="tx1"/>
                </a:solidFill>
                <a:effectLst/>
                <a:latin typeface="Arial" pitchFamily="34" charset="0"/>
              </a:rPr>
              <a:t>PC</a:t>
            </a:r>
          </a:p>
        </p:txBody>
      </p:sp>
      <p:sp>
        <p:nvSpPr>
          <p:cNvPr id="14" name="Rectangle 13"/>
          <p:cNvSpPr/>
          <p:nvPr/>
        </p:nvSpPr>
        <p:spPr bwMode="auto">
          <a:xfrm>
            <a:off x="4542076" y="3290972"/>
            <a:ext cx="4106364" cy="1061668"/>
          </a:xfrm>
          <a:custGeom>
            <a:avLst/>
            <a:gdLst>
              <a:gd name="connsiteX0" fmla="*/ 0 w 4413609"/>
              <a:gd name="connsiteY0" fmla="*/ 0 h 504000"/>
              <a:gd name="connsiteX1" fmla="*/ 4413609 w 4413609"/>
              <a:gd name="connsiteY1" fmla="*/ 0 h 504000"/>
              <a:gd name="connsiteX2" fmla="*/ 4413609 w 4413609"/>
              <a:gd name="connsiteY2" fmla="*/ 504000 h 504000"/>
              <a:gd name="connsiteX3" fmla="*/ 0 w 4413609"/>
              <a:gd name="connsiteY3" fmla="*/ 504000 h 504000"/>
              <a:gd name="connsiteX4" fmla="*/ 0 w 4413609"/>
              <a:gd name="connsiteY4" fmla="*/ 0 h 504000"/>
              <a:gd name="connsiteX0" fmla="*/ 0 w 4413609"/>
              <a:gd name="connsiteY0" fmla="*/ 103367 h 607367"/>
              <a:gd name="connsiteX1" fmla="*/ 4413609 w 4413609"/>
              <a:gd name="connsiteY1" fmla="*/ 0 h 607367"/>
              <a:gd name="connsiteX2" fmla="*/ 4413609 w 4413609"/>
              <a:gd name="connsiteY2" fmla="*/ 607367 h 607367"/>
              <a:gd name="connsiteX3" fmla="*/ 0 w 4413609"/>
              <a:gd name="connsiteY3" fmla="*/ 607367 h 607367"/>
              <a:gd name="connsiteX4" fmla="*/ 0 w 4413609"/>
              <a:gd name="connsiteY4" fmla="*/ 103367 h 607367"/>
              <a:gd name="connsiteX0" fmla="*/ 0 w 4421560"/>
              <a:gd name="connsiteY0" fmla="*/ 103367 h 718685"/>
              <a:gd name="connsiteX1" fmla="*/ 4413609 w 4421560"/>
              <a:gd name="connsiteY1" fmla="*/ 0 h 718685"/>
              <a:gd name="connsiteX2" fmla="*/ 4421560 w 4421560"/>
              <a:gd name="connsiteY2" fmla="*/ 718685 h 718685"/>
              <a:gd name="connsiteX3" fmla="*/ 0 w 4421560"/>
              <a:gd name="connsiteY3" fmla="*/ 607367 h 718685"/>
              <a:gd name="connsiteX4" fmla="*/ 0 w 4421560"/>
              <a:gd name="connsiteY4" fmla="*/ 103367 h 718685"/>
              <a:gd name="connsiteX0" fmla="*/ 0 w 4421560"/>
              <a:gd name="connsiteY0" fmla="*/ 151075 h 766393"/>
              <a:gd name="connsiteX1" fmla="*/ 4405658 w 4421560"/>
              <a:gd name="connsiteY1" fmla="*/ 0 h 766393"/>
              <a:gd name="connsiteX2" fmla="*/ 4421560 w 4421560"/>
              <a:gd name="connsiteY2" fmla="*/ 766393 h 766393"/>
              <a:gd name="connsiteX3" fmla="*/ 0 w 4421560"/>
              <a:gd name="connsiteY3" fmla="*/ 655075 h 766393"/>
              <a:gd name="connsiteX4" fmla="*/ 0 w 4421560"/>
              <a:gd name="connsiteY4" fmla="*/ 151075 h 766393"/>
              <a:gd name="connsiteX0" fmla="*/ 0 w 4429511"/>
              <a:gd name="connsiteY0" fmla="*/ 127221 h 766393"/>
              <a:gd name="connsiteX1" fmla="*/ 4413609 w 4429511"/>
              <a:gd name="connsiteY1" fmla="*/ 0 h 766393"/>
              <a:gd name="connsiteX2" fmla="*/ 4429511 w 4429511"/>
              <a:gd name="connsiteY2" fmla="*/ 766393 h 766393"/>
              <a:gd name="connsiteX3" fmla="*/ 7951 w 4429511"/>
              <a:gd name="connsiteY3" fmla="*/ 655075 h 766393"/>
              <a:gd name="connsiteX4" fmla="*/ 0 w 4429511"/>
              <a:gd name="connsiteY4" fmla="*/ 127221 h 766393"/>
              <a:gd name="connsiteX0" fmla="*/ 0 w 4448561"/>
              <a:gd name="connsiteY0" fmla="*/ 127221 h 909268"/>
              <a:gd name="connsiteX1" fmla="*/ 4413609 w 4448561"/>
              <a:gd name="connsiteY1" fmla="*/ 0 h 909268"/>
              <a:gd name="connsiteX2" fmla="*/ 4448561 w 4448561"/>
              <a:gd name="connsiteY2" fmla="*/ 909268 h 909268"/>
              <a:gd name="connsiteX3" fmla="*/ 7951 w 4448561"/>
              <a:gd name="connsiteY3" fmla="*/ 655075 h 909268"/>
              <a:gd name="connsiteX4" fmla="*/ 0 w 4448561"/>
              <a:gd name="connsiteY4" fmla="*/ 127221 h 909268"/>
              <a:gd name="connsiteX0" fmla="*/ 0 w 4448561"/>
              <a:gd name="connsiteY0" fmla="*/ 279621 h 1061668"/>
              <a:gd name="connsiteX1" fmla="*/ 4413609 w 4448561"/>
              <a:gd name="connsiteY1" fmla="*/ 0 h 1061668"/>
              <a:gd name="connsiteX2" fmla="*/ 4448561 w 4448561"/>
              <a:gd name="connsiteY2" fmla="*/ 1061668 h 1061668"/>
              <a:gd name="connsiteX3" fmla="*/ 7951 w 4448561"/>
              <a:gd name="connsiteY3" fmla="*/ 807475 h 1061668"/>
              <a:gd name="connsiteX4" fmla="*/ 0 w 4448561"/>
              <a:gd name="connsiteY4" fmla="*/ 279621 h 106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561" h="1061668">
                <a:moveTo>
                  <a:pt x="0" y="279621"/>
                </a:moveTo>
                <a:lnTo>
                  <a:pt x="4413609" y="0"/>
                </a:lnTo>
                <a:cubicBezTo>
                  <a:pt x="4416259" y="239562"/>
                  <a:pt x="4445911" y="822106"/>
                  <a:pt x="4448561" y="1061668"/>
                </a:cubicBezTo>
                <a:lnTo>
                  <a:pt x="7951" y="807475"/>
                </a:lnTo>
                <a:lnTo>
                  <a:pt x="0" y="279621"/>
                </a:lnTo>
                <a:close/>
              </a:path>
            </a:pathLst>
          </a:custGeom>
          <a:solidFill>
            <a:schemeClr val="accent1">
              <a:lumMod val="60000"/>
              <a:lumOff val="40000"/>
            </a:schemeClr>
          </a:solidFill>
          <a:ln w="19050" cap="flat" cmpd="sng" algn="ctr">
            <a:solidFill>
              <a:srgbClr val="6B5086"/>
            </a:solidFill>
            <a:prstDash val="solid"/>
            <a:round/>
            <a:headEnd type="none" w="med" len="med"/>
            <a:tailEnd type="none" w="med" len="med"/>
          </a:ln>
          <a:effectLst>
            <a:outerShdw blurRad="44450" dist="27940" dir="5400000" algn="ctr">
              <a:srgbClr val="000000">
                <a:alpha val="32000"/>
              </a:srgb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smtClean="0">
                <a:ln>
                  <a:noFill/>
                </a:ln>
                <a:solidFill>
                  <a:schemeClr val="tx1"/>
                </a:solidFill>
                <a:effectLst/>
                <a:latin typeface="Arial" pitchFamily="34" charset="0"/>
              </a:rPr>
              <a:t>TECHNOLOGIE</a:t>
            </a:r>
          </a:p>
        </p:txBody>
      </p:sp>
      <p:sp>
        <p:nvSpPr>
          <p:cNvPr id="13" name="Rectangle 12"/>
          <p:cNvSpPr/>
          <p:nvPr/>
        </p:nvSpPr>
        <p:spPr bwMode="auto">
          <a:xfrm>
            <a:off x="4549416" y="2381786"/>
            <a:ext cx="4098437" cy="1188806"/>
          </a:xfrm>
          <a:custGeom>
            <a:avLst/>
            <a:gdLst>
              <a:gd name="connsiteX0" fmla="*/ 0 w 4405021"/>
              <a:gd name="connsiteY0" fmla="*/ 0 h 504000"/>
              <a:gd name="connsiteX1" fmla="*/ 4405021 w 4405021"/>
              <a:gd name="connsiteY1" fmla="*/ 0 h 504000"/>
              <a:gd name="connsiteX2" fmla="*/ 4405021 w 4405021"/>
              <a:gd name="connsiteY2" fmla="*/ 504000 h 504000"/>
              <a:gd name="connsiteX3" fmla="*/ 0 w 4405021"/>
              <a:gd name="connsiteY3" fmla="*/ 504000 h 504000"/>
              <a:gd name="connsiteX4" fmla="*/ 0 w 4405021"/>
              <a:gd name="connsiteY4" fmla="*/ 0 h 504000"/>
              <a:gd name="connsiteX0" fmla="*/ 0 w 4420924"/>
              <a:gd name="connsiteY0" fmla="*/ 365760 h 869760"/>
              <a:gd name="connsiteX1" fmla="*/ 4420924 w 4420924"/>
              <a:gd name="connsiteY1" fmla="*/ 0 h 869760"/>
              <a:gd name="connsiteX2" fmla="*/ 4405021 w 4420924"/>
              <a:gd name="connsiteY2" fmla="*/ 869760 h 869760"/>
              <a:gd name="connsiteX3" fmla="*/ 0 w 4420924"/>
              <a:gd name="connsiteY3" fmla="*/ 869760 h 869760"/>
              <a:gd name="connsiteX4" fmla="*/ 0 w 4420924"/>
              <a:gd name="connsiteY4" fmla="*/ 365760 h 869760"/>
              <a:gd name="connsiteX0" fmla="*/ 0 w 4444777"/>
              <a:gd name="connsiteY0" fmla="*/ 365760 h 869760"/>
              <a:gd name="connsiteX1" fmla="*/ 4420924 w 4444777"/>
              <a:gd name="connsiteY1" fmla="*/ 0 h 869760"/>
              <a:gd name="connsiteX2" fmla="*/ 4444777 w 4444777"/>
              <a:gd name="connsiteY2" fmla="*/ 567610 h 869760"/>
              <a:gd name="connsiteX3" fmla="*/ 0 w 4444777"/>
              <a:gd name="connsiteY3" fmla="*/ 869760 h 869760"/>
              <a:gd name="connsiteX4" fmla="*/ 0 w 4444777"/>
              <a:gd name="connsiteY4" fmla="*/ 365760 h 869760"/>
              <a:gd name="connsiteX0" fmla="*/ 0 w 4420924"/>
              <a:gd name="connsiteY0" fmla="*/ 365760 h 869760"/>
              <a:gd name="connsiteX1" fmla="*/ 4420924 w 4420924"/>
              <a:gd name="connsiteY1" fmla="*/ 0 h 869760"/>
              <a:gd name="connsiteX2" fmla="*/ 4420923 w 4420924"/>
              <a:gd name="connsiteY2" fmla="*/ 647123 h 869760"/>
              <a:gd name="connsiteX3" fmla="*/ 0 w 4420924"/>
              <a:gd name="connsiteY3" fmla="*/ 869760 h 869760"/>
              <a:gd name="connsiteX4" fmla="*/ 0 w 4420924"/>
              <a:gd name="connsiteY4" fmla="*/ 365760 h 869760"/>
              <a:gd name="connsiteX0" fmla="*/ 0 w 4420924"/>
              <a:gd name="connsiteY0" fmla="*/ 365760 h 869760"/>
              <a:gd name="connsiteX1" fmla="*/ 4420924 w 4420924"/>
              <a:gd name="connsiteY1" fmla="*/ 0 h 869760"/>
              <a:gd name="connsiteX2" fmla="*/ 4420923 w 4420924"/>
              <a:gd name="connsiteY2" fmla="*/ 710734 h 869760"/>
              <a:gd name="connsiteX3" fmla="*/ 0 w 4420924"/>
              <a:gd name="connsiteY3" fmla="*/ 869760 h 869760"/>
              <a:gd name="connsiteX4" fmla="*/ 0 w 4420924"/>
              <a:gd name="connsiteY4" fmla="*/ 365760 h 869760"/>
              <a:gd name="connsiteX0" fmla="*/ 0 w 4420924"/>
              <a:gd name="connsiteY0" fmla="*/ 365760 h 845906"/>
              <a:gd name="connsiteX1" fmla="*/ 4420924 w 4420924"/>
              <a:gd name="connsiteY1" fmla="*/ 0 h 845906"/>
              <a:gd name="connsiteX2" fmla="*/ 4420923 w 4420924"/>
              <a:gd name="connsiteY2" fmla="*/ 710734 h 845906"/>
              <a:gd name="connsiteX3" fmla="*/ 7951 w 4420924"/>
              <a:gd name="connsiteY3" fmla="*/ 845906 h 845906"/>
              <a:gd name="connsiteX4" fmla="*/ 0 w 4420924"/>
              <a:gd name="connsiteY4" fmla="*/ 365760 h 845906"/>
              <a:gd name="connsiteX0" fmla="*/ 0 w 4420924"/>
              <a:gd name="connsiteY0" fmla="*/ 584835 h 1064981"/>
              <a:gd name="connsiteX1" fmla="*/ 4420924 w 4420924"/>
              <a:gd name="connsiteY1" fmla="*/ 0 h 1064981"/>
              <a:gd name="connsiteX2" fmla="*/ 4420923 w 4420924"/>
              <a:gd name="connsiteY2" fmla="*/ 929809 h 1064981"/>
              <a:gd name="connsiteX3" fmla="*/ 7951 w 4420924"/>
              <a:gd name="connsiteY3" fmla="*/ 1064981 h 1064981"/>
              <a:gd name="connsiteX4" fmla="*/ 0 w 4420924"/>
              <a:gd name="connsiteY4" fmla="*/ 584835 h 1064981"/>
              <a:gd name="connsiteX0" fmla="*/ 0 w 4420924"/>
              <a:gd name="connsiteY0" fmla="*/ 708660 h 1188806"/>
              <a:gd name="connsiteX1" fmla="*/ 4420924 w 4420924"/>
              <a:gd name="connsiteY1" fmla="*/ 0 h 1188806"/>
              <a:gd name="connsiteX2" fmla="*/ 4420923 w 4420924"/>
              <a:gd name="connsiteY2" fmla="*/ 1053634 h 1188806"/>
              <a:gd name="connsiteX3" fmla="*/ 7951 w 4420924"/>
              <a:gd name="connsiteY3" fmla="*/ 1188806 h 1188806"/>
              <a:gd name="connsiteX4" fmla="*/ 0 w 4420924"/>
              <a:gd name="connsiteY4" fmla="*/ 708660 h 1188806"/>
              <a:gd name="connsiteX0" fmla="*/ 0 w 4420924"/>
              <a:gd name="connsiteY0" fmla="*/ 708660 h 1188806"/>
              <a:gd name="connsiteX1" fmla="*/ 4420924 w 4420924"/>
              <a:gd name="connsiteY1" fmla="*/ 0 h 1188806"/>
              <a:gd name="connsiteX2" fmla="*/ 4420923 w 4420924"/>
              <a:gd name="connsiteY2" fmla="*/ 1053634 h 1188806"/>
              <a:gd name="connsiteX3" fmla="*/ 7951 w 4420924"/>
              <a:gd name="connsiteY3" fmla="*/ 1188806 h 1188806"/>
              <a:gd name="connsiteX4" fmla="*/ 0 w 4420924"/>
              <a:gd name="connsiteY4" fmla="*/ 708660 h 1188806"/>
              <a:gd name="connsiteX0" fmla="*/ 0 w 4420924"/>
              <a:gd name="connsiteY0" fmla="*/ 708660 h 1188806"/>
              <a:gd name="connsiteX1" fmla="*/ 4420924 w 4420924"/>
              <a:gd name="connsiteY1" fmla="*/ 0 h 1188806"/>
              <a:gd name="connsiteX2" fmla="*/ 4420923 w 4420924"/>
              <a:gd name="connsiteY2" fmla="*/ 920284 h 1188806"/>
              <a:gd name="connsiteX3" fmla="*/ 7951 w 4420924"/>
              <a:gd name="connsiteY3" fmla="*/ 1188806 h 1188806"/>
              <a:gd name="connsiteX4" fmla="*/ 0 w 4420924"/>
              <a:gd name="connsiteY4" fmla="*/ 708660 h 1188806"/>
              <a:gd name="connsiteX0" fmla="*/ 0 w 4439973"/>
              <a:gd name="connsiteY0" fmla="*/ 708660 h 1188806"/>
              <a:gd name="connsiteX1" fmla="*/ 4420924 w 4439973"/>
              <a:gd name="connsiteY1" fmla="*/ 0 h 1188806"/>
              <a:gd name="connsiteX2" fmla="*/ 4439973 w 4439973"/>
              <a:gd name="connsiteY2" fmla="*/ 882184 h 1188806"/>
              <a:gd name="connsiteX3" fmla="*/ 7951 w 4439973"/>
              <a:gd name="connsiteY3" fmla="*/ 1188806 h 1188806"/>
              <a:gd name="connsiteX4" fmla="*/ 0 w 4439973"/>
              <a:gd name="connsiteY4" fmla="*/ 708660 h 1188806"/>
              <a:gd name="connsiteX0" fmla="*/ 0 w 4439973"/>
              <a:gd name="connsiteY0" fmla="*/ 708660 h 1188806"/>
              <a:gd name="connsiteX1" fmla="*/ 4420924 w 4439973"/>
              <a:gd name="connsiteY1" fmla="*/ 0 h 1188806"/>
              <a:gd name="connsiteX2" fmla="*/ 4439973 w 4439973"/>
              <a:gd name="connsiteY2" fmla="*/ 920284 h 1188806"/>
              <a:gd name="connsiteX3" fmla="*/ 7951 w 4439973"/>
              <a:gd name="connsiteY3" fmla="*/ 1188806 h 1188806"/>
              <a:gd name="connsiteX4" fmla="*/ 0 w 4439973"/>
              <a:gd name="connsiteY4" fmla="*/ 708660 h 1188806"/>
              <a:gd name="connsiteX0" fmla="*/ 0 w 4478073"/>
              <a:gd name="connsiteY0" fmla="*/ 699135 h 1188806"/>
              <a:gd name="connsiteX1" fmla="*/ 4459024 w 4478073"/>
              <a:gd name="connsiteY1" fmla="*/ 0 h 1188806"/>
              <a:gd name="connsiteX2" fmla="*/ 4478073 w 4478073"/>
              <a:gd name="connsiteY2" fmla="*/ 920284 h 1188806"/>
              <a:gd name="connsiteX3" fmla="*/ 46051 w 4478073"/>
              <a:gd name="connsiteY3" fmla="*/ 1188806 h 1188806"/>
              <a:gd name="connsiteX4" fmla="*/ 0 w 4478073"/>
              <a:gd name="connsiteY4" fmla="*/ 699135 h 1188806"/>
              <a:gd name="connsiteX0" fmla="*/ 0 w 4478073"/>
              <a:gd name="connsiteY0" fmla="*/ 699135 h 1188806"/>
              <a:gd name="connsiteX1" fmla="*/ 4459024 w 4478073"/>
              <a:gd name="connsiteY1" fmla="*/ 0 h 1188806"/>
              <a:gd name="connsiteX2" fmla="*/ 4478073 w 4478073"/>
              <a:gd name="connsiteY2" fmla="*/ 920284 h 1188806"/>
              <a:gd name="connsiteX3" fmla="*/ 46051 w 4478073"/>
              <a:gd name="connsiteY3" fmla="*/ 1188806 h 1188806"/>
              <a:gd name="connsiteX4" fmla="*/ 0 w 4478073"/>
              <a:gd name="connsiteY4" fmla="*/ 699135 h 1188806"/>
              <a:gd name="connsiteX0" fmla="*/ 0 w 4439973"/>
              <a:gd name="connsiteY0" fmla="*/ 699135 h 1188806"/>
              <a:gd name="connsiteX1" fmla="*/ 4420924 w 4439973"/>
              <a:gd name="connsiteY1" fmla="*/ 0 h 1188806"/>
              <a:gd name="connsiteX2" fmla="*/ 4439973 w 4439973"/>
              <a:gd name="connsiteY2" fmla="*/ 920284 h 1188806"/>
              <a:gd name="connsiteX3" fmla="*/ 7951 w 4439973"/>
              <a:gd name="connsiteY3" fmla="*/ 1188806 h 1188806"/>
              <a:gd name="connsiteX4" fmla="*/ 0 w 4439973"/>
              <a:gd name="connsiteY4" fmla="*/ 699135 h 11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9973" h="1188806">
                <a:moveTo>
                  <a:pt x="0" y="699135"/>
                </a:moveTo>
                <a:cubicBezTo>
                  <a:pt x="1464116" y="491490"/>
                  <a:pt x="2975858" y="217170"/>
                  <a:pt x="4420924" y="0"/>
                </a:cubicBezTo>
                <a:cubicBezTo>
                  <a:pt x="4420924" y="215708"/>
                  <a:pt x="4439973" y="704576"/>
                  <a:pt x="4439973" y="920284"/>
                </a:cubicBezTo>
                <a:lnTo>
                  <a:pt x="7951" y="1188806"/>
                </a:lnTo>
                <a:cubicBezTo>
                  <a:pt x="5301" y="1028757"/>
                  <a:pt x="2650" y="859184"/>
                  <a:pt x="0" y="699135"/>
                </a:cubicBezTo>
                <a:close/>
              </a:path>
            </a:pathLst>
          </a:custGeom>
          <a:solidFill>
            <a:schemeClr val="accent4">
              <a:lumMod val="40000"/>
              <a:lumOff val="60000"/>
            </a:schemeClr>
          </a:solidFill>
          <a:ln w="19050" cap="flat" cmpd="sng" algn="ctr">
            <a:solidFill>
              <a:srgbClr val="6B5086"/>
            </a:solidFill>
            <a:prstDash val="solid"/>
            <a:round/>
            <a:headEnd type="none" w="med" len="med"/>
            <a:tailEnd type="none" w="med" len="med"/>
          </a:ln>
          <a:effectLst>
            <a:outerShdw blurRad="44450" dist="27940" dir="5400000" algn="ctr">
              <a:srgbClr val="000000">
                <a:alpha val="32000"/>
              </a:srgb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smtClean="0">
                <a:ln>
                  <a:noFill/>
                </a:ln>
                <a:solidFill>
                  <a:schemeClr val="tx1"/>
                </a:solidFill>
                <a:effectLst/>
                <a:latin typeface="Arial" pitchFamily="34" charset="0"/>
              </a:rPr>
              <a:t>SVT</a:t>
            </a:r>
          </a:p>
        </p:txBody>
      </p:sp>
      <p:sp>
        <p:nvSpPr>
          <p:cNvPr id="9" name="Rectangle à coins arrondis 8"/>
          <p:cNvSpPr/>
          <p:nvPr/>
        </p:nvSpPr>
        <p:spPr bwMode="auto">
          <a:xfrm>
            <a:off x="576550" y="2054586"/>
            <a:ext cx="3972867" cy="3562350"/>
          </a:xfrm>
          <a:prstGeom prst="roundRect">
            <a:avLst>
              <a:gd name="adj" fmla="val 5203"/>
            </a:avLst>
          </a:prstGeom>
          <a:noFill/>
          <a:ln w="2857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solidFill>
              <a:effectLst/>
              <a:latin typeface="Arial" pitchFamily="34" charset="0"/>
            </a:endParaRPr>
          </a:p>
        </p:txBody>
      </p:sp>
      <p:sp>
        <p:nvSpPr>
          <p:cNvPr id="10" name="Rectangle à coins arrondis 9"/>
          <p:cNvSpPr/>
          <p:nvPr/>
        </p:nvSpPr>
        <p:spPr bwMode="auto">
          <a:xfrm>
            <a:off x="4557345" y="2047875"/>
            <a:ext cx="4072018" cy="3562350"/>
          </a:xfrm>
          <a:prstGeom prst="roundRect">
            <a:avLst>
              <a:gd name="adj" fmla="val 5203"/>
            </a:avLst>
          </a:prstGeom>
          <a:noFill/>
          <a:ln w="2857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solidFill>
              <a:effectLst/>
              <a:latin typeface="Arial" pitchFamily="34" charset="0"/>
            </a:endParaRPr>
          </a:p>
        </p:txBody>
      </p:sp>
      <p:sp>
        <p:nvSpPr>
          <p:cNvPr id="24" name="Ellipse 23"/>
          <p:cNvSpPr/>
          <p:nvPr/>
        </p:nvSpPr>
        <p:spPr bwMode="auto">
          <a:xfrm>
            <a:off x="2965225" y="2722753"/>
            <a:ext cx="1945012" cy="2700217"/>
          </a:xfrm>
          <a:prstGeom prst="ellipse">
            <a:avLst/>
          </a:prstGeom>
          <a:noFill/>
          <a:ln>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rgbClr val="FF0000"/>
              </a:solidFill>
              <a:effectLst/>
              <a:latin typeface="Arial" pitchFamily="34" charset="0"/>
            </a:endParaRPr>
          </a:p>
        </p:txBody>
      </p:sp>
      <p:sp>
        <p:nvSpPr>
          <p:cNvPr id="25" name="ZoneTexte 24"/>
          <p:cNvSpPr txBox="1"/>
          <p:nvPr/>
        </p:nvSpPr>
        <p:spPr>
          <a:xfrm>
            <a:off x="589141" y="1352550"/>
            <a:ext cx="8026447" cy="369332"/>
          </a:xfrm>
          <a:prstGeom prst="rect">
            <a:avLst/>
          </a:prstGeom>
          <a:noFill/>
        </p:spPr>
        <p:txBody>
          <a:bodyPr wrap="square" rtlCol="0">
            <a:spAutoFit/>
          </a:bodyPr>
          <a:lstStyle/>
          <a:p>
            <a:pPr algn="ctr"/>
            <a:r>
              <a:rPr lang="fr-FR" dirty="0" smtClean="0"/>
              <a:t>La classe de 6</a:t>
            </a:r>
            <a:r>
              <a:rPr lang="fr-FR" baseline="30000" dirty="0" smtClean="0"/>
              <a:t>e</a:t>
            </a:r>
            <a:r>
              <a:rPr lang="fr-FR" dirty="0" smtClean="0"/>
              <a:t> une classe d’articulation et d’approche des 3 disciplines</a:t>
            </a:r>
            <a:endParaRPr lang="fr-FR" dirty="0"/>
          </a:p>
        </p:txBody>
      </p:sp>
      <p:sp>
        <p:nvSpPr>
          <p:cNvPr id="16" name="ZoneTexte 15"/>
          <p:cNvSpPr txBox="1"/>
          <p:nvPr/>
        </p:nvSpPr>
        <p:spPr>
          <a:xfrm>
            <a:off x="718964" y="4411905"/>
            <a:ext cx="1055077" cy="523220"/>
          </a:xfrm>
          <a:prstGeom prst="rect">
            <a:avLst/>
          </a:prstGeom>
          <a:noFill/>
        </p:spPr>
        <p:txBody>
          <a:bodyPr wrap="square" rtlCol="0">
            <a:spAutoFit/>
          </a:bodyPr>
          <a:lstStyle/>
          <a:p>
            <a:r>
              <a:rPr lang="fr-FR" sz="1400" dirty="0" smtClean="0"/>
              <a:t>1 professeur</a:t>
            </a:r>
            <a:endParaRPr lang="fr-FR" sz="1400" dirty="0"/>
          </a:p>
        </p:txBody>
      </p:sp>
      <p:sp>
        <p:nvSpPr>
          <p:cNvPr id="19" name="ZoneTexte 18"/>
          <p:cNvSpPr txBox="1"/>
          <p:nvPr/>
        </p:nvSpPr>
        <p:spPr>
          <a:xfrm>
            <a:off x="1958804" y="4489850"/>
            <a:ext cx="1055077" cy="523220"/>
          </a:xfrm>
          <a:prstGeom prst="rect">
            <a:avLst/>
          </a:prstGeom>
          <a:noFill/>
        </p:spPr>
        <p:txBody>
          <a:bodyPr wrap="square" rtlCol="0">
            <a:spAutoFit/>
          </a:bodyPr>
          <a:lstStyle/>
          <a:p>
            <a:r>
              <a:rPr lang="fr-FR" sz="1400" dirty="0" smtClean="0"/>
              <a:t>1 professeur</a:t>
            </a:r>
            <a:endParaRPr lang="fr-FR" sz="1400" dirty="0"/>
          </a:p>
        </p:txBody>
      </p:sp>
      <p:sp>
        <p:nvSpPr>
          <p:cNvPr id="20" name="ZoneTexte 19"/>
          <p:cNvSpPr txBox="1"/>
          <p:nvPr/>
        </p:nvSpPr>
        <p:spPr>
          <a:xfrm>
            <a:off x="3227967" y="4515774"/>
            <a:ext cx="1314109" cy="1569660"/>
          </a:xfrm>
          <a:prstGeom prst="rect">
            <a:avLst/>
          </a:prstGeom>
          <a:noFill/>
        </p:spPr>
        <p:txBody>
          <a:bodyPr wrap="square" rtlCol="0">
            <a:spAutoFit/>
          </a:bodyPr>
          <a:lstStyle/>
          <a:p>
            <a:pPr algn="ctr"/>
            <a:r>
              <a:rPr lang="fr-FR" sz="1600" b="1" dirty="0"/>
              <a:t>3</a:t>
            </a:r>
            <a:r>
              <a:rPr lang="fr-FR" sz="1600" b="1" dirty="0" smtClean="0"/>
              <a:t> professeurs coordonnés</a:t>
            </a:r>
          </a:p>
          <a:p>
            <a:pPr algn="ctr"/>
            <a:r>
              <a:rPr lang="fr-FR" sz="1600" b="1" dirty="0" smtClean="0"/>
              <a:t>Sur 4H/s</a:t>
            </a:r>
            <a:endParaRPr lang="fr-FR" sz="1600" b="1" dirty="0"/>
          </a:p>
        </p:txBody>
      </p:sp>
      <p:sp>
        <p:nvSpPr>
          <p:cNvPr id="21" name="ZoneTexte 20"/>
          <p:cNvSpPr txBox="1"/>
          <p:nvPr/>
        </p:nvSpPr>
        <p:spPr>
          <a:xfrm>
            <a:off x="5542672" y="5223794"/>
            <a:ext cx="2101362" cy="307777"/>
          </a:xfrm>
          <a:prstGeom prst="rect">
            <a:avLst/>
          </a:prstGeom>
          <a:noFill/>
        </p:spPr>
        <p:txBody>
          <a:bodyPr wrap="square" rtlCol="0">
            <a:spAutoFit/>
          </a:bodyPr>
          <a:lstStyle/>
          <a:p>
            <a:pPr algn="ctr"/>
            <a:r>
              <a:rPr lang="fr-FR" sz="1400" dirty="0"/>
              <a:t>3</a:t>
            </a:r>
            <a:r>
              <a:rPr lang="fr-FR" sz="1400" dirty="0" smtClean="0"/>
              <a:t> professeurs</a:t>
            </a:r>
            <a:endParaRPr lang="fr-FR" sz="1400" dirty="0"/>
          </a:p>
        </p:txBody>
      </p:sp>
      <p:sp>
        <p:nvSpPr>
          <p:cNvPr id="22" name="Espace réservé du numéro de diapositive 9"/>
          <p:cNvSpPr txBox="1">
            <a:spLocks/>
          </p:cNvSpPr>
          <p:nvPr/>
        </p:nvSpPr>
        <p:spPr>
          <a:xfrm>
            <a:off x="8019319" y="6259836"/>
            <a:ext cx="936625" cy="457200"/>
          </a:xfrm>
          <a:prstGeom prst="rect">
            <a:avLst/>
          </a:prstGeom>
        </p:spPr>
        <p:txBody>
          <a:bodyPr/>
          <a:lstStyle>
            <a:defPPr>
              <a:defRPr lang="fr-F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algn="ctr"/>
            <a:fld id="{2C3A042C-4403-4AF2-B843-26BEF77852CD}" type="slidenum">
              <a:rPr lang="fr-FR" sz="1600" smtClean="0"/>
              <a:pPr algn="ctr"/>
              <a:t>7</a:t>
            </a:fld>
            <a:endParaRPr lang="fr-FR" sz="1600"/>
          </a:p>
        </p:txBody>
      </p:sp>
      <p:sp>
        <p:nvSpPr>
          <p:cNvPr id="23" name="ZoneTexte 22"/>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Tree>
    <p:extLst>
      <p:ext uri="{BB962C8B-B14F-4D97-AF65-F5344CB8AC3E}">
        <p14:creationId xmlns:p14="http://schemas.microsoft.com/office/powerpoint/2010/main" val="258575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13" name="ZoneTexte 3"/>
          <p:cNvSpPr txBox="1">
            <a:spLocks noChangeArrowheads="1"/>
          </p:cNvSpPr>
          <p:nvPr/>
        </p:nvSpPr>
        <p:spPr bwMode="auto">
          <a:xfrm>
            <a:off x="1116013" y="2924175"/>
            <a:ext cx="7388225" cy="523875"/>
          </a:xfrm>
          <a:prstGeom prst="rect">
            <a:avLst/>
          </a:prstGeom>
          <a:noFill/>
          <a:ln w="9525">
            <a:noFill/>
            <a:miter lim="800000"/>
            <a:headEnd/>
            <a:tailEnd/>
          </a:ln>
        </p:spPr>
        <p:txBody>
          <a:bodyPr>
            <a:spAutoFit/>
          </a:bodyPr>
          <a:lstStyle/>
          <a:p>
            <a:pPr defTabSz="914400"/>
            <a:r>
              <a:rPr lang="fr-FR" sz="2800" b="1" dirty="0">
                <a:solidFill>
                  <a:srgbClr val="0000FF"/>
                </a:solidFill>
                <a:ea typeface="ＭＳ Ｐゴシック"/>
                <a:cs typeface="ＭＳ Ｐゴシック"/>
              </a:rPr>
              <a:t>Le programme de technologie au cycle </a:t>
            </a:r>
            <a:r>
              <a:rPr lang="fr-FR" sz="2800" b="1" dirty="0" smtClean="0">
                <a:solidFill>
                  <a:srgbClr val="0000FF"/>
                </a:solidFill>
                <a:ea typeface="ＭＳ Ｐゴシック"/>
                <a:cs typeface="ＭＳ Ｐゴシック"/>
              </a:rPr>
              <a:t>3</a:t>
            </a:r>
            <a:endParaRPr lang="fr-FR" sz="2800" b="1" dirty="0">
              <a:solidFill>
                <a:srgbClr val="0000FF"/>
              </a:solidFill>
              <a:ea typeface="ＭＳ Ｐゴシック"/>
              <a:cs typeface="ＭＳ Ｐゴシック"/>
            </a:endParaRPr>
          </a:p>
        </p:txBody>
      </p:sp>
    </p:spTree>
    <p:extLst>
      <p:ext uri="{BB962C8B-B14F-4D97-AF65-F5344CB8AC3E}">
        <p14:creationId xmlns:p14="http://schemas.microsoft.com/office/powerpoint/2010/main" val="2863307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spAutoFit/>
          </a:bodyPr>
          <a:lstStyle/>
          <a:p>
            <a:pPr>
              <a:defRPr/>
            </a:pPr>
            <a:r>
              <a:rPr lang="fr-FR" sz="2000" b="1" i="1" dirty="0">
                <a:solidFill>
                  <a:prstClr val="white"/>
                </a:solidFill>
              </a:rPr>
              <a:t>     </a:t>
            </a:r>
            <a:r>
              <a:rPr lang="fr-FR" sz="2000" b="1" i="1" dirty="0" smtClean="0">
                <a:solidFill>
                  <a:prstClr val="white"/>
                </a:solidFill>
              </a:rPr>
              <a:t>Les </a:t>
            </a:r>
            <a:r>
              <a:rPr lang="fr-FR" sz="2000" b="1" i="1" dirty="0">
                <a:solidFill>
                  <a:srgbClr val="FFFFFF"/>
                </a:solidFill>
              </a:rPr>
              <a:t>e</a:t>
            </a:r>
            <a:r>
              <a:rPr lang="fr-FR" sz="2000" b="1" i="1" dirty="0" smtClean="0">
                <a:solidFill>
                  <a:srgbClr val="FFFFFF"/>
                </a:solidFill>
              </a:rPr>
              <a:t>njeux de la réforme</a:t>
            </a:r>
            <a:endParaRPr lang="fr-FR" sz="2000" b="1" i="1" dirty="0">
              <a:solidFill>
                <a:srgbClr val="FFFFFF"/>
              </a:solidFill>
            </a:endParaRPr>
          </a:p>
        </p:txBody>
      </p:sp>
      <p:sp>
        <p:nvSpPr>
          <p:cNvPr id="7" name="Rectangle 3"/>
          <p:cNvSpPr>
            <a:spLocks noChangeArrowheads="1"/>
          </p:cNvSpPr>
          <p:nvPr/>
        </p:nvSpPr>
        <p:spPr bwMode="auto">
          <a:xfrm>
            <a:off x="3424238" y="299364"/>
            <a:ext cx="2337933" cy="861774"/>
          </a:xfrm>
          <a:prstGeom prst="rect">
            <a:avLst/>
          </a:prstGeom>
          <a:solidFill>
            <a:sysClr val="window" lastClr="FFFFFF"/>
          </a:solidFill>
          <a:ln w="9525">
            <a:noFill/>
            <a:miter lim="800000"/>
            <a:headEnd/>
            <a:tailEnd/>
          </a:ln>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ORGANISATION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DU PROGRAMME</a:t>
            </a:r>
          </a:p>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smtClean="0">
                <a:solidFill>
                  <a:prstClr val="black"/>
                </a:solidFill>
              </a:rPr>
              <a:t>Du cycle 3</a:t>
            </a:r>
            <a:endParaRPr kumimoji="0" lang="fr-FR" sz="1800" b="0" i="0" u="none" strike="noStrike" kern="0" cap="none" spc="0" normalizeH="0" baseline="0" noProof="0" dirty="0" smtClean="0">
              <a:ln>
                <a:noFill/>
              </a:ln>
              <a:solidFill>
                <a:prstClr val="black"/>
              </a:solidFill>
              <a:effectLst/>
              <a:uLnTx/>
              <a:uFillTx/>
            </a:endParaRPr>
          </a:p>
        </p:txBody>
      </p:sp>
      <p:graphicFrame>
        <p:nvGraphicFramePr>
          <p:cNvPr id="8" name="Group 188"/>
          <p:cNvGraphicFramePr>
            <a:graphicFrameLocks/>
          </p:cNvGraphicFramePr>
          <p:nvPr>
            <p:extLst>
              <p:ext uri="{D42A27DB-BD31-4B8C-83A1-F6EECF244321}">
                <p14:modId xmlns:p14="http://schemas.microsoft.com/office/powerpoint/2010/main" val="2391070608"/>
              </p:ext>
            </p:extLst>
          </p:nvPr>
        </p:nvGraphicFramePr>
        <p:xfrm>
          <a:off x="1727200" y="1830388"/>
          <a:ext cx="7112000" cy="4223385"/>
        </p:xfrm>
        <a:graphic>
          <a:graphicData uri="http://schemas.openxmlformats.org/drawingml/2006/table">
            <a:tbl>
              <a:tblPr/>
              <a:tblGrid>
                <a:gridCol w="1190625"/>
                <a:gridCol w="3105150"/>
                <a:gridCol w="871538"/>
                <a:gridCol w="1944687"/>
              </a:tblGrid>
              <a:tr h="12065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9B008A"/>
                          </a:solidFill>
                          <a:effectLst/>
                          <a:latin typeface="Arial" charset="0"/>
                          <a:ea typeface="MS Mincho" charset="-128"/>
                          <a:cs typeface="Arial" charset="0"/>
                        </a:rPr>
                        <a:t>Programmes actuels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Programmes rénovés 2016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DEFF"/>
                    </a:solidFill>
                  </a:tcPr>
                </a:tc>
                <a:tc hMerge="1">
                  <a:txBody>
                    <a:bodyPr/>
                    <a:lstStyle/>
                    <a:p>
                      <a:endParaRPr lang="fr-FR"/>
                    </a:p>
                  </a:txBody>
                  <a:tcPr/>
                </a:tc>
              </a:tr>
              <a:tr h="25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9B008A"/>
                          </a:solidFill>
                          <a:effectLst/>
                          <a:latin typeface="Arial" charset="0"/>
                          <a:ea typeface="MS Mincho" charset="-128"/>
                          <a:cs typeface="Arial" charset="0"/>
                        </a:rPr>
                        <a:t>CE2/CM1/CM2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9B008A"/>
                          </a:solidFill>
                          <a:effectLst/>
                          <a:latin typeface="Arial" charset="0"/>
                          <a:ea typeface="MS Mincho" charset="-128"/>
                          <a:cs typeface="Arial" charset="0"/>
                        </a:rPr>
                        <a:t>Sciences expérimentales et technologie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row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ea typeface="MS Mincho" charset="-128"/>
                          <a:cs typeface="Arial" charset="0"/>
                        </a:rPr>
                        <a:t>Cycle 3 :</a:t>
                      </a:r>
                      <a:endParaRPr kumimoji="0" lang="fr-FR" sz="1000" b="0" i="0" u="none" strike="noStrike" cap="none" normalizeH="0" baseline="0" dirty="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ea typeface="MS Mincho" charset="-128"/>
                          <a:cs typeface="Arial" charset="0"/>
                        </a:rPr>
                        <a:t>CM1, CM2, </a:t>
                      </a:r>
                    </a:p>
                    <a:p>
                      <a:pPr marL="0" marR="0" lvl="0" indent="0" algn="l" defTabSz="4572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charset="0"/>
                        <a:ea typeface="MS Mincho" charset="-128"/>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ea typeface="MS Mincho" charset="-128"/>
                          <a:cs typeface="Arial" charset="0"/>
                        </a:rPr>
                        <a:t>6em</a:t>
                      </a:r>
                      <a:endParaRPr kumimoji="0" lang="fr-FR" sz="1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DE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EE0060"/>
                          </a:solidFill>
                          <a:effectLst/>
                          <a:latin typeface="Arial" charset="0"/>
                          <a:ea typeface="MS Mincho" charset="-128"/>
                          <a:cs typeface="Arial" charset="0"/>
                        </a:rPr>
                        <a:t>Sciences et technologie</a:t>
                      </a:r>
                      <a:endParaRPr kumimoji="0" lang="fr-FR" sz="1000" b="0" i="0" u="none" strike="noStrike" cap="none" normalizeH="0" baseline="0" smtClean="0">
                        <a:ln>
                          <a:noFill/>
                        </a:ln>
                        <a:solidFill>
                          <a:schemeClr val="tx1"/>
                        </a:solidFill>
                        <a:effectLst/>
                        <a:latin typeface="Arial" charset="0"/>
                        <a:ea typeface="MS Mincho"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DEFF"/>
                    </a:solidFill>
                  </a:tcPr>
                </a:tc>
              </a:tr>
              <a:tr h="12715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ea typeface="MS Mincho" charset="-128"/>
                          <a:cs typeface="Arial" charset="0"/>
                        </a:rPr>
                        <a:t>Professeur des écoles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Le ciel et la terre </a:t>
                      </a:r>
                      <a:endParaRPr kumimoji="0" lang="fr-FR" sz="1000" b="0" i="0" u="none" strike="noStrike" cap="none" normalizeH="0" baseline="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La matière.</a:t>
                      </a:r>
                      <a:endParaRPr kumimoji="0" lang="fr-FR" sz="1000" b="0" i="0" u="none" strike="noStrike" cap="none" normalizeH="0" baseline="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L’énergie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L’unité et la diversité du vivant</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 fonctionnement du vivant,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 fonctionnement du corps humain et la santé,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Les êtres vivants dans leur environnement,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Les objets techniques,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Environnement et développement durable</a:t>
                      </a:r>
                      <a:endParaRPr kumimoji="0" lang="fr-FR"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vMerge="1">
                  <a:txBody>
                    <a:bodyPr/>
                    <a:lstStyle/>
                    <a:p>
                      <a:endParaRPr lang="fr-FR"/>
                    </a:p>
                  </a:txBody>
                  <a:tcPr/>
                </a:tc>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Matière, mouvement, énergie, informations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a typeface="MS Mincho" charset="-128"/>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altLang="ja-JP" sz="1000" b="0" i="0" u="none" strike="noStrike" cap="none" normalizeH="0" baseline="0" smtClean="0">
                          <a:ln>
                            <a:noFill/>
                          </a:ln>
                          <a:solidFill>
                            <a:schemeClr val="tx1"/>
                          </a:solidFill>
                          <a:effectLst/>
                          <a:latin typeface="Arial" charset="0"/>
                          <a:ea typeface="MS Mincho" charset="-128"/>
                          <a:cs typeface="Arial" charset="0"/>
                        </a:rPr>
                        <a:t>Le vivant, sa diversité et les fonctions qui le caractérisent</a:t>
                      </a:r>
                    </a:p>
                    <a:p>
                      <a:pPr marL="0" marR="0" lvl="0" indent="0" algn="l" defTabSz="457200" rtl="0" eaLnBrk="0" fontAlgn="base" latinLnBrk="0" hangingPunct="0">
                        <a:lnSpc>
                          <a:spcPct val="100000"/>
                        </a:lnSpc>
                        <a:spcBef>
                          <a:spcPct val="0"/>
                        </a:spcBef>
                        <a:spcAft>
                          <a:spcPct val="0"/>
                        </a:spcAft>
                        <a:buClrTx/>
                        <a:buSzTx/>
                        <a:buFontTx/>
                        <a:buNone/>
                        <a:tabLst/>
                      </a:pPr>
                      <a:endParaRPr kumimoji="0" lang="fr-FR" altLang="ja-JP" sz="1000" b="0" i="0" u="none" strike="noStrike" cap="none" normalizeH="0" baseline="0" smtClean="0">
                        <a:ln>
                          <a:noFill/>
                        </a:ln>
                        <a:solidFill>
                          <a:schemeClr val="tx1"/>
                        </a:solidFill>
                        <a:effectLst/>
                        <a:latin typeface="Arial" charset="0"/>
                        <a:ea typeface="MS Mincho" charset="-128"/>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altLang="ja-JP" sz="1000" b="0" i="0" u="none" strike="noStrike" cap="none" normalizeH="0" baseline="0" smtClean="0">
                          <a:ln>
                            <a:noFill/>
                          </a:ln>
                          <a:solidFill>
                            <a:schemeClr val="tx1"/>
                          </a:solidFill>
                          <a:effectLst/>
                          <a:latin typeface="Arial" charset="0"/>
                          <a:ea typeface="MS Mincho" charset="-128"/>
                          <a:cs typeface="Arial" charset="0"/>
                        </a:rPr>
                        <a:t>Matériaux et objets techniques</a:t>
                      </a:r>
                    </a:p>
                    <a:p>
                      <a:pPr marL="0" marR="0" lvl="0" indent="0" algn="l" defTabSz="457200" rtl="0" eaLnBrk="0" fontAlgn="base" latinLnBrk="0" hangingPunct="0">
                        <a:lnSpc>
                          <a:spcPct val="100000"/>
                        </a:lnSpc>
                        <a:spcBef>
                          <a:spcPct val="0"/>
                        </a:spcBef>
                        <a:spcAft>
                          <a:spcPct val="0"/>
                        </a:spcAft>
                        <a:buClrTx/>
                        <a:buSzTx/>
                        <a:buFontTx/>
                        <a:buNone/>
                        <a:tabLst/>
                      </a:pPr>
                      <a:endParaRPr kumimoji="0" lang="fr-FR" altLang="ja-JP" sz="1000" b="0" i="0" u="none" strike="noStrike" cap="none" normalizeH="0" baseline="0" smtClean="0">
                        <a:ln>
                          <a:noFill/>
                        </a:ln>
                        <a:solidFill>
                          <a:schemeClr val="tx1"/>
                        </a:solidFill>
                        <a:effectLst/>
                        <a:latin typeface="Arial" charset="0"/>
                        <a:ea typeface="MS Mincho" charset="-128"/>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altLang="ja-JP" sz="1000" b="0" i="0" u="none" strike="noStrike" cap="none" normalizeH="0" baseline="0" smtClean="0">
                          <a:ln>
                            <a:noFill/>
                          </a:ln>
                          <a:solidFill>
                            <a:schemeClr val="tx1"/>
                          </a:solidFill>
                          <a:effectLst/>
                          <a:latin typeface="Arial" charset="0"/>
                          <a:ea typeface="MS Mincho" charset="-128"/>
                          <a:cs typeface="Arial" charset="0"/>
                        </a:rPr>
                        <a:t>La planète Terre. Les êtres vivants dans leur environnement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DEFF"/>
                    </a:solidFill>
                  </a:tcPr>
                </a:tc>
              </a:tr>
              <a:tr h="2508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6em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fr-FR" sz="800" b="0" i="0" u="none" strike="noStrike" cap="none" normalizeH="0" baseline="0" smtClean="0">
                        <a:ln>
                          <a:noFill/>
                        </a:ln>
                        <a:solidFill>
                          <a:srgbClr val="68308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vMerge="1">
                  <a:txBody>
                    <a:bodyPr/>
                    <a:lstStyle/>
                    <a:p>
                      <a:endParaRPr lang="fr-FR"/>
                    </a:p>
                  </a:txBody>
                  <a:tcPr/>
                </a:tc>
                <a:tc vMerge="1">
                  <a:txBody>
                    <a:bodyPr/>
                    <a:lstStyle/>
                    <a:p>
                      <a:endParaRPr lang="fr-FR"/>
                    </a:p>
                  </a:txBody>
                  <a:tcPr/>
                </a:tc>
              </a:tr>
              <a:tr h="8636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ea typeface="MS Mincho" charset="-128"/>
                          <a:cs typeface="Arial" charset="0"/>
                        </a:rPr>
                        <a:t>Professeur de SVT</a:t>
                      </a:r>
                      <a:endParaRPr kumimoji="0" lang="fr-FR" sz="1000" b="0" i="0" u="none" strike="noStrike" cap="none" normalizeH="0" baseline="0" dirty="0" smtClean="0">
                        <a:ln>
                          <a:noFill/>
                        </a:ln>
                        <a:solidFill>
                          <a:schemeClr val="tx1"/>
                        </a:solidFill>
                        <a:effectLst/>
                        <a:latin typeface="Arial"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ea typeface="MS Mincho" charset="-128"/>
                          <a:cs typeface="Arial" charset="0"/>
                        </a:rPr>
                        <a:t>Caractéristiques de l’environnement proche et répartition des êtres vivants</a:t>
                      </a:r>
                      <a:endParaRPr kumimoji="0" lang="fr-FR" sz="1000" b="0" i="0" u="none" strike="noStrike" cap="none" normalizeH="0" baseline="0" dirty="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ea typeface="MS Mincho" charset="-128"/>
                          <a:cs typeface="Arial" charset="0"/>
                        </a:rPr>
                        <a:t>Le peuplement d’un milieu</a:t>
                      </a:r>
                      <a:endParaRPr kumimoji="0" lang="fr-FR"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ea typeface="MS Mincho" charset="-128"/>
                        </a:rPr>
                        <a:t>Origine de la matière des êtres vivants </a:t>
                      </a:r>
                      <a:endParaRPr kumimoji="0" lang="fr-FR"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ea typeface="MS Mincho" charset="-128"/>
                        </a:rPr>
                        <a:t>Des pratiques au service de l’alimentation humaine </a:t>
                      </a:r>
                      <a:endParaRPr kumimoji="0" lang="fr-FR"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ea typeface="MS Mincho" charset="-128"/>
                        </a:rPr>
                        <a:t>Diversité, parentés et unité des êtres vivants </a:t>
                      </a:r>
                      <a:endParaRPr kumimoji="0" lang="fr-FR" sz="1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vMerge="1">
                  <a:txBody>
                    <a:bodyPr/>
                    <a:lstStyle/>
                    <a:p>
                      <a:endParaRPr lang="fr-FR"/>
                    </a:p>
                  </a:txBody>
                  <a:tcPr/>
                </a:tc>
                <a:tc vMerge="1">
                  <a:txBody>
                    <a:bodyPr/>
                    <a:lstStyle/>
                    <a:p>
                      <a:endParaRPr lang="fr-FR"/>
                    </a:p>
                  </a:txBody>
                  <a:tcPr/>
                </a:tc>
              </a:tr>
              <a:tr h="9667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ea typeface="MS Mincho" charset="-128"/>
                          <a:cs typeface="Arial" charset="0"/>
                        </a:rPr>
                        <a:t>Professeur </a:t>
                      </a:r>
                      <a:r>
                        <a:rPr kumimoji="0" lang="fr-FR" sz="1000" b="0" i="0" u="none" strike="noStrike" cap="none" normalizeH="0" baseline="0" dirty="0" err="1" smtClean="0">
                          <a:ln>
                            <a:noFill/>
                          </a:ln>
                          <a:solidFill>
                            <a:schemeClr val="tx1"/>
                          </a:solidFill>
                          <a:effectLst/>
                          <a:latin typeface="Arial" charset="0"/>
                          <a:ea typeface="MS Mincho" charset="-128"/>
                          <a:cs typeface="Arial" charset="0"/>
                        </a:rPr>
                        <a:t>deTechnologie</a:t>
                      </a:r>
                      <a:endParaRPr kumimoji="0" lang="fr-FR" sz="1000" b="0" i="0" u="none" strike="noStrike" cap="none" normalizeH="0" baseline="0" dirty="0" smtClean="0">
                        <a:ln>
                          <a:noFill/>
                        </a:ln>
                        <a:solidFill>
                          <a:schemeClr val="tx1"/>
                        </a:solidFill>
                        <a:effectLst/>
                        <a:latin typeface="Arial"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L’analyse du fonctionnement d’un objet technique,</a:t>
                      </a:r>
                      <a:endParaRPr kumimoji="0" lang="fr-FR" sz="1000" b="0" i="0" u="none" strike="noStrike" cap="none" normalizeH="0" baseline="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Les matériaux utilisés,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Les énergies mises en œuvre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L’évolution des objets techniques,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La communication et la gestion de l’information</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Les processus de réalisation d’un objet technique</a:t>
                      </a:r>
                      <a:endParaRPr kumimoji="0" lang="fr-FR" sz="10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vMerge="1">
                  <a:txBody>
                    <a:bodyPr/>
                    <a:lstStyle/>
                    <a:p>
                      <a:endParaRPr lang="fr-FR"/>
                    </a:p>
                  </a:txBody>
                  <a:tcPr/>
                </a:tc>
                <a:tc vMerge="1">
                  <a:txBody>
                    <a:bodyPr/>
                    <a:lstStyle/>
                    <a:p>
                      <a:endParaRPr lang="fr-FR"/>
                    </a:p>
                  </a:txBody>
                  <a:tcPr/>
                </a:tc>
              </a:tr>
            </a:tbl>
          </a:graphicData>
        </a:graphic>
      </p:graphicFrame>
      <p:sp>
        <p:nvSpPr>
          <p:cNvPr id="9" name="AutoShape 174"/>
          <p:cNvSpPr>
            <a:spLocks noChangeArrowheads="1"/>
          </p:cNvSpPr>
          <p:nvPr/>
        </p:nvSpPr>
        <p:spPr bwMode="auto">
          <a:xfrm>
            <a:off x="254000" y="150813"/>
            <a:ext cx="3170238" cy="1681162"/>
          </a:xfrm>
          <a:prstGeom prst="wedgeRoundRectCallout">
            <a:avLst>
              <a:gd name="adj1" fmla="val 30921"/>
              <a:gd name="adj2" fmla="val 61426"/>
              <a:gd name="adj3" fmla="val 16667"/>
            </a:avLst>
          </a:prstGeom>
          <a:solidFill>
            <a:srgbClr val="800080"/>
          </a:solidFill>
          <a:ln w="9525">
            <a:solidFill>
              <a:sysClr val="windowText" lastClr="000000"/>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endParaRPr>
          </a:p>
        </p:txBody>
      </p:sp>
      <p:sp>
        <p:nvSpPr>
          <p:cNvPr id="10" name="Text Box 183"/>
          <p:cNvSpPr txBox="1">
            <a:spLocks noChangeArrowheads="1"/>
          </p:cNvSpPr>
          <p:nvPr/>
        </p:nvSpPr>
        <p:spPr bwMode="auto">
          <a:xfrm>
            <a:off x="254000" y="196850"/>
            <a:ext cx="3489325" cy="15811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fr-FR" sz="1400" b="1" i="0" u="none" strike="noStrike" kern="0" cap="none" spc="0" normalizeH="0" baseline="0" noProof="0" smtClean="0">
                <a:ln>
                  <a:noFill/>
                </a:ln>
                <a:solidFill>
                  <a:prstClr val="white"/>
                </a:solidFill>
                <a:effectLst/>
                <a:uLnTx/>
                <a:uFillTx/>
              </a:rPr>
              <a:t>Cycle d’approfondissement CE2,CM1,CM2 .</a:t>
            </a:r>
          </a:p>
          <a:p>
            <a:pPr marL="0" marR="0" lvl="0" indent="0" defTabSz="914400" eaLnBrk="1" fontAlgn="auto" latinLnBrk="0" hangingPunct="1">
              <a:lnSpc>
                <a:spcPct val="100000"/>
              </a:lnSpc>
              <a:spcBef>
                <a:spcPct val="50000"/>
              </a:spcBef>
              <a:spcAft>
                <a:spcPts val="0"/>
              </a:spcAft>
              <a:buClrTx/>
              <a:buSzTx/>
              <a:buFontTx/>
              <a:buNone/>
              <a:tabLst/>
              <a:defRPr/>
            </a:pPr>
            <a:r>
              <a:rPr kumimoji="0" lang="fr-FR" sz="1400" b="1" i="0" u="none" strike="noStrike" kern="0" cap="none" spc="0" normalizeH="0" baseline="0" noProof="0" smtClean="0">
                <a:ln>
                  <a:noFill/>
                </a:ln>
                <a:solidFill>
                  <a:prstClr val="white"/>
                </a:solidFill>
                <a:effectLst/>
                <a:uLnTx/>
                <a:uFillTx/>
              </a:rPr>
              <a:t>6em: cycle d’adaptation au collège .</a:t>
            </a:r>
          </a:p>
          <a:p>
            <a:pPr marL="0" marR="0" lvl="0" indent="0" defTabSz="914400" eaLnBrk="1" fontAlgn="auto" latinLnBrk="0" hangingPunct="1">
              <a:lnSpc>
                <a:spcPct val="100000"/>
              </a:lnSpc>
              <a:spcBef>
                <a:spcPct val="50000"/>
              </a:spcBef>
              <a:spcAft>
                <a:spcPts val="0"/>
              </a:spcAft>
              <a:buClrTx/>
              <a:buSzTx/>
              <a:buFontTx/>
              <a:buNone/>
              <a:tabLst/>
              <a:defRPr/>
            </a:pPr>
            <a:r>
              <a:rPr kumimoji="0" lang="fr-FR" sz="1400" b="1" i="0" u="none" strike="noStrike" kern="0" cap="none" spc="0" normalizeH="0" baseline="0" noProof="0" smtClean="0">
                <a:ln>
                  <a:noFill/>
                </a:ln>
                <a:solidFill>
                  <a:prstClr val="white"/>
                </a:solidFill>
                <a:effectLst/>
                <a:uLnTx/>
                <a:uFillTx/>
              </a:rPr>
              <a:t>Le programme définit des enseignements séparément pour chaque classe</a:t>
            </a:r>
          </a:p>
        </p:txBody>
      </p:sp>
      <p:sp>
        <p:nvSpPr>
          <p:cNvPr id="11" name="AutoShape 184"/>
          <p:cNvSpPr>
            <a:spLocks noChangeArrowheads="1"/>
          </p:cNvSpPr>
          <p:nvPr/>
        </p:nvSpPr>
        <p:spPr bwMode="auto">
          <a:xfrm>
            <a:off x="5884863" y="196850"/>
            <a:ext cx="2663825" cy="1460500"/>
          </a:xfrm>
          <a:prstGeom prst="wedgeRoundRectCallout">
            <a:avLst>
              <a:gd name="adj1" fmla="val 3815"/>
              <a:gd name="adj2" fmla="val 60106"/>
              <a:gd name="adj3" fmla="val 16667"/>
            </a:avLst>
          </a:prstGeom>
          <a:solidFill>
            <a:srgbClr val="BDDEFF"/>
          </a:solidFill>
          <a:ln w="9525">
            <a:solidFill>
              <a:sysClr val="windowText" lastClr="000000"/>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endParaRPr>
          </a:p>
        </p:txBody>
      </p:sp>
      <p:sp>
        <p:nvSpPr>
          <p:cNvPr id="16" name="Text Box 185"/>
          <p:cNvSpPr txBox="1">
            <a:spLocks noChangeArrowheads="1"/>
          </p:cNvSpPr>
          <p:nvPr/>
        </p:nvSpPr>
        <p:spPr bwMode="auto">
          <a:xfrm>
            <a:off x="5970588" y="244475"/>
            <a:ext cx="2460625" cy="138430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FF"/>
                </a:solidFill>
                <a:effectLst/>
                <a:uLnTx/>
                <a:uFillTx/>
              </a:rPr>
              <a:t>CM1-CM2-6</a:t>
            </a:r>
            <a:r>
              <a:rPr kumimoji="0" lang="fr-FR" sz="1400" b="1" i="0" u="none" strike="noStrike" kern="0" cap="none" spc="0" normalizeH="0" baseline="30000" noProof="0" dirty="0" smtClean="0">
                <a:ln>
                  <a:noFill/>
                </a:ln>
                <a:solidFill>
                  <a:srgbClr val="0000FF"/>
                </a:solidFill>
                <a:effectLst/>
                <a:uLnTx/>
                <a:uFillTx/>
              </a:rPr>
              <a:t>e</a:t>
            </a:r>
            <a:r>
              <a:rPr kumimoji="0" lang="fr-FR" sz="1400" b="1" i="0" u="none" strike="noStrike" kern="0" cap="none" spc="0" normalizeH="0" baseline="0" noProof="0" dirty="0" smtClean="0">
                <a:ln>
                  <a:noFill/>
                </a:ln>
                <a:solidFill>
                  <a:srgbClr val="0000FF"/>
                </a:solidFill>
                <a:effectLst/>
                <a:uLnTx/>
                <a:uFillTx/>
              </a:rPr>
              <a:t> Cycle 3 de consolidation:</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FF"/>
                </a:solidFill>
                <a:effectLst/>
                <a:uLnTx/>
                <a:uFillTx/>
              </a:rPr>
              <a:t>le programme définit globalement les contenus et précise les attendus de fin de  cycle</a:t>
            </a:r>
          </a:p>
        </p:txBody>
      </p:sp>
    </p:spTree>
    <p:extLst>
      <p:ext uri="{BB962C8B-B14F-4D97-AF65-F5344CB8AC3E}">
        <p14:creationId xmlns:p14="http://schemas.microsoft.com/office/powerpoint/2010/main" val="129983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4759</TotalTime>
  <Words>1380</Words>
  <Application>Microsoft Office PowerPoint</Application>
  <PresentationFormat>Affichage à l'écran (4:3)</PresentationFormat>
  <Paragraphs>234</Paragraphs>
  <Slides>22</Slides>
  <Notes>2</Notes>
  <HiddenSlides>0</HiddenSlides>
  <MMClips>0</MMClips>
  <ScaleCrop>false</ScaleCrop>
  <HeadingPairs>
    <vt:vector size="4" baseType="variant">
      <vt:variant>
        <vt:lpstr>Thème</vt:lpstr>
      </vt:variant>
      <vt:variant>
        <vt:i4>4</vt:i4>
      </vt:variant>
      <vt:variant>
        <vt:lpstr>Titres des diapositives</vt:lpstr>
      </vt:variant>
      <vt:variant>
        <vt:i4>22</vt:i4>
      </vt:variant>
    </vt:vector>
  </HeadingPairs>
  <TitlesOfParts>
    <vt:vector size="26" baseType="lpstr">
      <vt:lpstr>pages de contenus</vt:lpstr>
      <vt:lpstr>page de presentation et de partie</vt:lpstr>
      <vt:lpstr>page de sous-partie</vt:lpstr>
      <vt:lpstr>Thème Office</vt:lpstr>
      <vt:lpstr>Réforme du collège : une ambition pédagogique.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Jean-Michel Baron</cp:lastModifiedBy>
  <cp:revision>223</cp:revision>
  <cp:lastPrinted>2015-02-04T16:19:06Z</cp:lastPrinted>
  <dcterms:created xsi:type="dcterms:W3CDTF">2015-02-04T10:43:31Z</dcterms:created>
  <dcterms:modified xsi:type="dcterms:W3CDTF">2016-03-19T11:57:51Z</dcterms:modified>
</cp:coreProperties>
</file>