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659" r:id="rId2"/>
    <p:sldMasterId id="2147483661" r:id="rId3"/>
    <p:sldMasterId id="2147483675" r:id="rId4"/>
  </p:sldMasterIdLst>
  <p:notesMasterIdLst>
    <p:notesMasterId r:id="rId43"/>
  </p:notesMasterIdLst>
  <p:handoutMasterIdLst>
    <p:handoutMasterId r:id="rId44"/>
  </p:handoutMasterIdLst>
  <p:sldIdLst>
    <p:sldId id="346" r:id="rId5"/>
    <p:sldId id="347" r:id="rId6"/>
    <p:sldId id="352" r:id="rId7"/>
    <p:sldId id="348" r:id="rId8"/>
    <p:sldId id="349" r:id="rId9"/>
    <p:sldId id="382" r:id="rId10"/>
    <p:sldId id="353" r:id="rId11"/>
    <p:sldId id="350" r:id="rId12"/>
    <p:sldId id="354" r:id="rId13"/>
    <p:sldId id="351" r:id="rId14"/>
    <p:sldId id="376" r:id="rId15"/>
    <p:sldId id="362" r:id="rId16"/>
    <p:sldId id="355" r:id="rId17"/>
    <p:sldId id="356" r:id="rId18"/>
    <p:sldId id="365" r:id="rId19"/>
    <p:sldId id="357" r:id="rId20"/>
    <p:sldId id="363" r:id="rId21"/>
    <p:sldId id="358" r:id="rId22"/>
    <p:sldId id="377" r:id="rId23"/>
    <p:sldId id="359" r:id="rId24"/>
    <p:sldId id="378" r:id="rId25"/>
    <p:sldId id="366" r:id="rId26"/>
    <p:sldId id="360" r:id="rId27"/>
    <p:sldId id="361" r:id="rId28"/>
    <p:sldId id="367" r:id="rId29"/>
    <p:sldId id="368" r:id="rId30"/>
    <p:sldId id="379" r:id="rId31"/>
    <p:sldId id="369" r:id="rId32"/>
    <p:sldId id="370" r:id="rId33"/>
    <p:sldId id="380" r:id="rId34"/>
    <p:sldId id="372" r:id="rId35"/>
    <p:sldId id="373" r:id="rId36"/>
    <p:sldId id="374" r:id="rId37"/>
    <p:sldId id="375" r:id="rId38"/>
    <p:sldId id="381" r:id="rId39"/>
    <p:sldId id="383" r:id="rId40"/>
    <p:sldId id="384" r:id="rId41"/>
    <p:sldId id="385" r:id="rId42"/>
  </p:sldIdLst>
  <p:sldSz cx="9144000" cy="6858000" type="screen4x3"/>
  <p:notesSz cx="6858000" cy="9144000"/>
  <p:defaultTextStyle>
    <a:defPPr>
      <a:defRPr lang="fr-FR"/>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83086"/>
    <a:srgbClr val="1A86D0"/>
    <a:srgbClr val="1FA1E5"/>
    <a:srgbClr val="9B008A"/>
    <a:srgbClr val="99FF99"/>
    <a:srgbClr val="BDDE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9" autoAdjust="0"/>
    <p:restoredTop sz="93729" autoAdjust="0"/>
  </p:normalViewPr>
  <p:slideViewPr>
    <p:cSldViewPr snapToGrid="0" snapToObjects="1">
      <p:cViewPr>
        <p:scale>
          <a:sx n="70" d="100"/>
          <a:sy n="70" d="100"/>
        </p:scale>
        <p:origin x="-126"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3" d="100"/>
          <a:sy n="53" d="100"/>
        </p:scale>
        <p:origin x="-22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5DB4F4A-5FEF-48F6-8E12-64533141F013}" type="datetimeFigureOut">
              <a:rPr lang="fr-FR"/>
              <a:pPr>
                <a:defRPr/>
              </a:pPr>
              <a:t>15/03/2016</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5AF94BD-BFCB-42FA-B3A2-0D6429EC8C66}" type="slidenum">
              <a:rPr lang="fr-FR"/>
              <a:pPr>
                <a:defRPr/>
              </a:pPr>
              <a:t>‹N°›</a:t>
            </a:fld>
            <a:endParaRPr lang="fr-FR"/>
          </a:p>
        </p:txBody>
      </p:sp>
    </p:spTree>
    <p:extLst>
      <p:ext uri="{BB962C8B-B14F-4D97-AF65-F5344CB8AC3E}">
        <p14:creationId xmlns:p14="http://schemas.microsoft.com/office/powerpoint/2010/main" val="11654148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52D4F1D-09B3-40AF-94DB-95F19BB32F43}" type="datetimeFigureOut">
              <a:rPr lang="fr-FR"/>
              <a:pPr>
                <a:defRPr/>
              </a:pPr>
              <a:t>15/03/2016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6D2A235-0A5C-483F-BCAF-EBB678C95666}" type="slidenum">
              <a:rPr lang="fr-FR"/>
              <a:pPr>
                <a:defRPr/>
              </a:pPr>
              <a:t>‹N°›</a:t>
            </a:fld>
            <a:endParaRPr lang="fr-FR"/>
          </a:p>
        </p:txBody>
      </p:sp>
    </p:spTree>
    <p:extLst>
      <p:ext uri="{BB962C8B-B14F-4D97-AF65-F5344CB8AC3E}">
        <p14:creationId xmlns:p14="http://schemas.microsoft.com/office/powerpoint/2010/main" val="208585144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4" name="Espace réservé du numéro de diapositive 5"/>
          <p:cNvSpPr>
            <a:spLocks noGrp="1"/>
          </p:cNvSpPr>
          <p:nvPr>
            <p:ph type="sldNum" sz="quarter" idx="14"/>
          </p:nvPr>
        </p:nvSpPr>
        <p:spPr/>
        <p:txBody>
          <a:bodyPr/>
          <a:lstStyle>
            <a:lvl1pPr>
              <a:defRPr/>
            </a:lvl1pPr>
          </a:lstStyle>
          <a:p>
            <a:pPr>
              <a:defRPr/>
            </a:pPr>
            <a:fld id="{FA6559A2-489F-40CA-A704-53558F7CB44F}" type="slidenum">
              <a:rPr lang="fr-FR"/>
              <a:pPr>
                <a:defRPr/>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Espace réservé du numéro de diapositive 5"/>
          <p:cNvSpPr>
            <a:spLocks noGrp="1"/>
          </p:cNvSpPr>
          <p:nvPr>
            <p:ph type="sldNum" sz="quarter" idx="10"/>
          </p:nvPr>
        </p:nvSpPr>
        <p:spPr/>
        <p:txBody>
          <a:bodyPr/>
          <a:lstStyle>
            <a:lvl1pPr>
              <a:defRPr/>
            </a:lvl1pPr>
          </a:lstStyle>
          <a:p>
            <a:pPr>
              <a:defRPr/>
            </a:pPr>
            <a:fld id="{084E5694-6840-40B7-9D64-AA44D90CACDE}" type="slidenum">
              <a:rPr lang="fr-FR"/>
              <a:pPr>
                <a:defRPr/>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5375" y="698500"/>
            <a:ext cx="7781925" cy="2006600"/>
          </a:xfrm>
        </p:spPr>
        <p:txBody>
          <a:bodyPr/>
          <a:lstStyle/>
          <a:p>
            <a:r>
              <a:rPr lang="en-US"/>
              <a:t>Click to edit Master title style</a:t>
            </a:r>
            <a:endParaRPr lang="fr-FR"/>
          </a:p>
        </p:txBody>
      </p:sp>
      <p:sp>
        <p:nvSpPr>
          <p:cNvPr id="3" name="Content Placeholder 2"/>
          <p:cNvSpPr>
            <a:spLocks noGrp="1"/>
          </p:cNvSpPr>
          <p:nvPr>
            <p:ph idx="1"/>
          </p:nvPr>
        </p:nvSpPr>
        <p:spPr>
          <a:xfrm>
            <a:off x="1095375" y="2705100"/>
            <a:ext cx="7781925" cy="1179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u numéro de diapositive 5"/>
          <p:cNvSpPr>
            <a:spLocks noGrp="1"/>
          </p:cNvSpPr>
          <p:nvPr>
            <p:ph type="sldNum" sz="quarter" idx="10"/>
          </p:nvPr>
        </p:nvSpPr>
        <p:spPr/>
        <p:txBody>
          <a:bodyPr/>
          <a:lstStyle>
            <a:lvl1pPr>
              <a:defRPr/>
            </a:lvl1pPr>
          </a:lstStyle>
          <a:p>
            <a:pPr>
              <a:defRPr/>
            </a:pPr>
            <a:fld id="{F6179ACB-4777-433A-A932-CBEA31626273}" type="slidenum">
              <a:rPr lang="fr-FR"/>
              <a:pPr>
                <a:defRPr/>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287DFA94-816C-4EEC-88A0-DFF49C2553B3}" type="datetimeFigureOut">
              <a:rPr lang="fr-FR">
                <a:solidFill>
                  <a:prstClr val="black">
                    <a:tint val="75000"/>
                  </a:prstClr>
                </a:solidFill>
              </a:rPr>
              <a:pPr>
                <a:defRPr/>
              </a:pPr>
              <a:t>15/03/2016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F67B9269-A94F-4FD0-A784-7255CB7611B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698990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CC81CBA0-FC9E-462D-B151-28D691B69DD2}" type="datetimeFigureOut">
              <a:rPr lang="fr-FR">
                <a:solidFill>
                  <a:prstClr val="black">
                    <a:tint val="75000"/>
                  </a:prstClr>
                </a:solidFill>
              </a:rPr>
              <a:pPr>
                <a:defRPr/>
              </a:pPr>
              <a:t>15/03/2016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F235A46B-54BF-4C71-8964-B32C6D8623EC}"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885480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B5473B59-06AF-46CF-B524-0531A9175F11}" type="datetimeFigureOut">
              <a:rPr lang="fr-FR">
                <a:solidFill>
                  <a:prstClr val="black">
                    <a:tint val="75000"/>
                  </a:prstClr>
                </a:solidFill>
              </a:rPr>
              <a:pPr>
                <a:defRPr/>
              </a:pPr>
              <a:t>15/03/2016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9863ED6-DD8A-44EA-90DB-57870D485D96}"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388079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6A9B0438-410C-4D6B-803E-EE300ECA6852}" type="datetimeFigureOut">
              <a:rPr lang="fr-FR">
                <a:solidFill>
                  <a:prstClr val="black">
                    <a:tint val="75000"/>
                  </a:prstClr>
                </a:solidFill>
              </a:rPr>
              <a:pPr>
                <a:defRPr/>
              </a:pPr>
              <a:t>15/03/2016</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A42CEEC-DA5B-4BAD-9C0B-D2B86D6F70E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773927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6DD23907-01EF-4699-8D6A-60E87675CFF4}" type="datetimeFigureOut">
              <a:rPr lang="fr-FR">
                <a:solidFill>
                  <a:prstClr val="black">
                    <a:tint val="75000"/>
                  </a:prstClr>
                </a:solidFill>
              </a:rPr>
              <a:pPr>
                <a:defRPr/>
              </a:pPr>
              <a:t>15/03/2016</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099E8AB7-C8BB-4F8B-A062-B7C22065F612}"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556443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661310CA-EC16-46FD-83B8-927B2FA6907E}" type="datetimeFigureOut">
              <a:rPr lang="fr-FR">
                <a:solidFill>
                  <a:prstClr val="black">
                    <a:tint val="75000"/>
                  </a:prstClr>
                </a:solidFill>
              </a:rPr>
              <a:pPr>
                <a:defRPr/>
              </a:pPr>
              <a:t>15/03/2016</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3757DC11-A249-4BAF-95A9-EF49A047728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352812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F8D2132E-5F5A-45D9-8D64-8F37D149B3B3}" type="datetimeFigureOut">
              <a:rPr lang="fr-FR">
                <a:solidFill>
                  <a:prstClr val="black">
                    <a:tint val="75000"/>
                  </a:prstClr>
                </a:solidFill>
              </a:rPr>
              <a:pPr>
                <a:defRPr/>
              </a:pPr>
              <a:t>15/03/2016</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218B7158-BE3C-4B8D-AB16-16BE00A4E78F}" type="slidenum">
              <a:rPr lang="fr-FR">
                <a:solidFill>
                  <a:prstClr val="black">
                    <a:tint val="75000"/>
                  </a:prstClr>
                </a:solidFill>
              </a:rPr>
              <a:pPr>
                <a:defRPr/>
              </a:pPr>
              <a:t>‹N°›</a:t>
            </a:fld>
            <a:endParaRPr lang="fr-FR">
              <a:solidFill>
                <a:prstClr val="black">
                  <a:tint val="75000"/>
                </a:prstClr>
              </a:solidFill>
            </a:endParaRPr>
          </a:p>
        </p:txBody>
      </p:sp>
      <p:pic>
        <p:nvPicPr>
          <p:cNvPr id="5" name="Picture 2" descr="Afficher l'image d'origine"/>
          <p:cNvPicPr>
            <a:picLocks noChangeAspect="1" noChangeArrowheads="1"/>
          </p:cNvPicPr>
          <p:nvPr userDrawn="1"/>
        </p:nvPicPr>
        <p:blipFill>
          <a:blip r:embed="rId2"/>
          <a:srcRect/>
          <a:stretch>
            <a:fillRect/>
          </a:stretch>
        </p:blipFill>
        <p:spPr bwMode="auto">
          <a:xfrm>
            <a:off x="7667625" y="414818"/>
            <a:ext cx="1152526" cy="1005841"/>
          </a:xfrm>
          <a:prstGeom prst="rect">
            <a:avLst/>
          </a:prstGeom>
          <a:noFill/>
        </p:spPr>
      </p:pic>
    </p:spTree>
    <p:extLst>
      <p:ext uri="{BB962C8B-B14F-4D97-AF65-F5344CB8AC3E}">
        <p14:creationId xmlns:p14="http://schemas.microsoft.com/office/powerpoint/2010/main" val="2312930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9895CE55-F261-45B5-B319-2E9F3C1C6061}" type="datetimeFigureOut">
              <a:rPr lang="fr-FR">
                <a:solidFill>
                  <a:prstClr val="black">
                    <a:tint val="75000"/>
                  </a:prstClr>
                </a:solidFill>
              </a:rPr>
              <a:pPr>
                <a:defRPr/>
              </a:pPr>
              <a:t>15/03/2016</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254E1EF-60B7-4E43-B014-0B56A6512EE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613226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4" name="Espace réservé du numéro de diapositive 5"/>
          <p:cNvSpPr>
            <a:spLocks noGrp="1"/>
          </p:cNvSpPr>
          <p:nvPr>
            <p:ph type="sldNum" sz="quarter" idx="10"/>
          </p:nvPr>
        </p:nvSpPr>
        <p:spPr/>
        <p:txBody>
          <a:bodyPr/>
          <a:lstStyle>
            <a:lvl1pPr>
              <a:defRPr/>
            </a:lvl1pPr>
          </a:lstStyle>
          <a:p>
            <a:pPr>
              <a:defRPr/>
            </a:pPr>
            <a:fld id="{8FEFCF8F-4900-43E2-9643-3A28AE47EE6A}" type="slidenum">
              <a:rPr lang="fr-FR"/>
              <a:pPr>
                <a:defRPr/>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4C211DE5-4A48-4E2B-B02D-B2993BF6F181}" type="datetimeFigureOut">
              <a:rPr lang="fr-FR">
                <a:solidFill>
                  <a:prstClr val="black">
                    <a:tint val="75000"/>
                  </a:prstClr>
                </a:solidFill>
              </a:rPr>
              <a:pPr>
                <a:defRPr/>
              </a:pPr>
              <a:t>15/03/2016</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FEEE1AF8-E69C-4ECD-B48F-8938CB78E29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753671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A81ED721-E08A-436D-A80D-7F698CB64E28}" type="datetimeFigureOut">
              <a:rPr lang="fr-FR">
                <a:solidFill>
                  <a:prstClr val="black">
                    <a:tint val="75000"/>
                  </a:prstClr>
                </a:solidFill>
              </a:rPr>
              <a:pPr>
                <a:defRPr/>
              </a:pPr>
              <a:t>15/03/2016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8CC73E7-38A7-4088-A784-64873629D26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12183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04FAA053-B6FB-4F75-A7BB-90DF50881482}" type="datetimeFigureOut">
              <a:rPr lang="fr-FR">
                <a:solidFill>
                  <a:prstClr val="black">
                    <a:tint val="75000"/>
                  </a:prstClr>
                </a:solidFill>
              </a:rPr>
              <a:pPr>
                <a:defRPr/>
              </a:pPr>
              <a:t>15/03/2016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AE29955-37C7-4741-B573-68C46F74946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164563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cxnSp>
        <p:nvCxnSpPr>
          <p:cNvPr id="3" name="Connecteur droit 2"/>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4" name="ZoneTexte 3"/>
          <p:cNvSpPr txBox="1">
            <a:spLocks noChangeArrowheads="1"/>
          </p:cNvSpPr>
          <p:nvPr userDrawn="1"/>
        </p:nvSpPr>
        <p:spPr bwMode="auto">
          <a:xfrm>
            <a:off x="2484438" y="6381750"/>
            <a:ext cx="5400675" cy="230188"/>
          </a:xfrm>
          <a:prstGeom prst="rect">
            <a:avLst/>
          </a:prstGeom>
          <a:noFill/>
          <a:ln>
            <a:noFill/>
          </a:ln>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eaLnBrk="1" hangingPunct="1">
              <a:defRPr/>
            </a:pPr>
            <a:r>
              <a:rPr lang="fr-FR" sz="900">
                <a:solidFill>
                  <a:srgbClr val="4F81BD"/>
                </a:solidFill>
                <a:latin typeface="Calibri" charset="0"/>
                <a:cs typeface="Calibri" charset="0"/>
              </a:rPr>
              <a:t>Titre de la présentation &gt; date </a:t>
            </a:r>
          </a:p>
        </p:txBody>
      </p:sp>
      <p:sp>
        <p:nvSpPr>
          <p:cNvPr id="5" name="Rectangle 3"/>
          <p:cNvSpPr>
            <a:spLocks noGrp="1" noChangeArrowheads="1"/>
          </p:cNvSpPr>
          <p:nvPr>
            <p:ph type="title"/>
          </p:nvPr>
        </p:nvSpPr>
        <p:spPr bwMode="gray">
          <a:xfrm>
            <a:off x="1331640" y="2060848"/>
            <a:ext cx="5761037" cy="504056"/>
          </a:xfrm>
          <a:prstGeom prst="rect">
            <a:avLst/>
          </a:prstGeom>
          <a:noFill/>
          <a:ln>
            <a:noFill/>
          </a:ln>
          <a:extLst/>
        </p:spPr>
        <p:txBody>
          <a:bodyPr/>
          <a:lstStyle/>
          <a:p>
            <a:pPr lvl="0"/>
            <a:r>
              <a:rPr lang="fr-FR" dirty="0" smtClean="0"/>
              <a:t>Titre de la partie </a:t>
            </a:r>
            <a:endParaRPr lang="fr-FR" dirty="0"/>
          </a:p>
        </p:txBody>
      </p:sp>
      <p:sp>
        <p:nvSpPr>
          <p:cNvPr id="6" name="Espace réservé du pied de page 5"/>
          <p:cNvSpPr>
            <a:spLocks noGrp="1" noChangeArrowheads="1"/>
          </p:cNvSpPr>
          <p:nvPr>
            <p:ph type="ftr" sz="quarter" idx="10"/>
          </p:nvPr>
        </p:nvSpPr>
        <p:spPr>
          <a:xfrm>
            <a:off x="7956550" y="6408738"/>
            <a:ext cx="647700" cy="188912"/>
          </a:xfrm>
        </p:spPr>
        <p:txBody>
          <a:bodyPr/>
          <a:lstStyle>
            <a:lvl1pPr algn="r">
              <a:defRPr sz="900">
                <a:solidFill>
                  <a:srgbClr val="4F81BD"/>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70361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7" name="Espace réservé du texte 6"/>
          <p:cNvSpPr>
            <a:spLocks noGrp="1"/>
          </p:cNvSpPr>
          <p:nvPr>
            <p:ph type="body" sz="quarter" idx="13"/>
          </p:nvPr>
        </p:nvSpPr>
        <p:spPr>
          <a:xfrm>
            <a:off x="804863" y="1469378"/>
            <a:ext cx="7881937" cy="4397375"/>
          </a:xfrm>
        </p:spPr>
        <p:txBody>
          <a:bodyPr/>
          <a:lstStyle>
            <a:lvl1pPr>
              <a:buClr>
                <a:srgbClr val="683086"/>
              </a:buClr>
              <a:defRPr>
                <a:solidFill>
                  <a:srgbClr val="000000"/>
                </a:solidFill>
              </a:defRPr>
            </a:lvl1pPr>
          </a:lstStyle>
          <a:p>
            <a:pPr lvl="0"/>
            <a:r>
              <a:rPr lang="en-US" dirty="0" smtClean="0"/>
              <a:t>Click to edit Master text styles</a:t>
            </a:r>
          </a:p>
        </p:txBody>
      </p:sp>
      <p:sp>
        <p:nvSpPr>
          <p:cNvPr id="4" name="Espace réservé du numéro de diapositive 5"/>
          <p:cNvSpPr>
            <a:spLocks noGrp="1"/>
          </p:cNvSpPr>
          <p:nvPr>
            <p:ph type="sldNum" sz="quarter" idx="14"/>
          </p:nvPr>
        </p:nvSpPr>
        <p:spPr/>
        <p:txBody>
          <a:bodyPr/>
          <a:lstStyle>
            <a:lvl1pPr>
              <a:defRPr/>
            </a:lvl1pPr>
          </a:lstStyle>
          <a:p>
            <a:pPr>
              <a:defRPr/>
            </a:pPr>
            <a:fld id="{8E1BD7B9-9405-4F5F-B9A6-8F9A8D91C54B}" type="slidenum">
              <a:rPr lang="fr-FR"/>
              <a:pPr>
                <a:defRPr/>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lstStyle>
            <a:lvl1pPr algn="l">
              <a:defRPr sz="3000" b="0"/>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677333" y="1494531"/>
            <a:ext cx="7923066" cy="323304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numéro de diapositive 5"/>
          <p:cNvSpPr>
            <a:spLocks noGrp="1"/>
          </p:cNvSpPr>
          <p:nvPr>
            <p:ph type="sldNum" sz="quarter" idx="10"/>
          </p:nvPr>
        </p:nvSpPr>
        <p:spPr/>
        <p:txBody>
          <a:bodyPr/>
          <a:lstStyle>
            <a:lvl1pPr>
              <a:defRPr/>
            </a:lvl1pPr>
          </a:lstStyle>
          <a:p>
            <a:pPr>
              <a:defRPr/>
            </a:pPr>
            <a:fld id="{8D47A265-36B6-4E7B-BB9D-C5EEB1550577}" type="slidenum">
              <a:rPr lang="fr-FR"/>
              <a:pPr>
                <a:defRPr/>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p:nvPr>
        </p:nvSpPr>
        <p:spPr>
          <a:xfrm>
            <a:off x="1090609" y="976320"/>
            <a:ext cx="7894637" cy="2433895"/>
          </a:xfrm>
        </p:spPr>
        <p:txBody>
          <a:bodyPr/>
          <a:lstStyle/>
          <a:p>
            <a:r>
              <a:rPr lang="en-US" dirty="0" smtClean="0"/>
              <a:t>Click to edit Master title style</a:t>
            </a:r>
            <a:endParaRPr lang="fr-FR" dirty="0"/>
          </a:p>
        </p:txBody>
      </p:sp>
      <p:sp>
        <p:nvSpPr>
          <p:cNvPr id="3" name="Sous-titre 2"/>
          <p:cNvSpPr>
            <a:spLocks noGrp="1"/>
          </p:cNvSpPr>
          <p:nvPr>
            <p:ph type="subTitle" idx="1"/>
          </p:nvPr>
        </p:nvSpPr>
        <p:spPr>
          <a:xfrm>
            <a:off x="1090609" y="3472208"/>
            <a:ext cx="7596190" cy="1752600"/>
          </a:xfrm>
        </p:spPr>
        <p:txBody>
          <a:bodyPr/>
          <a:lstStyle>
            <a:lvl1pPr marL="0" indent="0" algn="l">
              <a:buNone/>
              <a:defRPr>
                <a:solidFill>
                  <a:srgbClr val="68308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4" name="Espace réservé du numéro de diapositive 5"/>
          <p:cNvSpPr>
            <a:spLocks noGrp="1"/>
          </p:cNvSpPr>
          <p:nvPr>
            <p:ph type="sldNum" sz="quarter" idx="10"/>
          </p:nvPr>
        </p:nvSpPr>
        <p:spPr/>
        <p:txBody>
          <a:bodyPr/>
          <a:lstStyle>
            <a:lvl1pPr>
              <a:defRPr/>
            </a:lvl1pPr>
          </a:lstStyle>
          <a:p>
            <a:pPr>
              <a:defRPr/>
            </a:pPr>
            <a:fld id="{D86E155B-08A5-4778-8BDB-8CDA28F73107}" type="slidenum">
              <a:rPr lang="fr-FR"/>
              <a:pPr>
                <a:defRPr/>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p:nvPr>
        </p:nvSpPr>
        <p:spPr>
          <a:xfrm>
            <a:off x="1097486" y="3283200"/>
            <a:ext cx="5897726" cy="2108160"/>
          </a:xfrm>
        </p:spPr>
        <p:txBody>
          <a:bodyPr anchor="t">
            <a:normAutofit/>
          </a:bodyPr>
          <a:lstStyle>
            <a:lvl1pPr>
              <a:defRPr sz="1500" baseline="0"/>
            </a:lvl1pPr>
          </a:lstStyle>
          <a:p>
            <a:r>
              <a:rPr lang="en-US" dirty="0" smtClean="0"/>
              <a:t>Click to edit Master title style</a:t>
            </a:r>
            <a:endParaRPr lang="fr-FR" dirty="0"/>
          </a:p>
        </p:txBody>
      </p:sp>
      <p:sp>
        <p:nvSpPr>
          <p:cNvPr id="3" name="Espace réservé du numéro de diapositive 5"/>
          <p:cNvSpPr>
            <a:spLocks noGrp="1"/>
          </p:cNvSpPr>
          <p:nvPr>
            <p:ph type="sldNum" sz="quarter" idx="10"/>
          </p:nvPr>
        </p:nvSpPr>
        <p:spPr/>
        <p:txBody>
          <a:bodyPr/>
          <a:lstStyle>
            <a:lvl1pPr>
              <a:defRPr/>
            </a:lvl1pPr>
          </a:lstStyle>
          <a:p>
            <a:pPr>
              <a:defRPr/>
            </a:pPr>
            <a:fld id="{A294DD10-80C3-44FD-8213-0C8683DD5F44}" type="slidenum">
              <a:rPr lang="fr-FR"/>
              <a:pPr>
                <a:defRPr/>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Espace réservé du numéro de diapositive 5"/>
          <p:cNvSpPr>
            <a:spLocks noGrp="1"/>
          </p:cNvSpPr>
          <p:nvPr>
            <p:ph type="sldNum" sz="quarter" idx="10"/>
          </p:nvPr>
        </p:nvSpPr>
        <p:spPr/>
        <p:txBody>
          <a:bodyPr/>
          <a:lstStyle>
            <a:lvl1pPr>
              <a:defRPr/>
            </a:lvl1pPr>
          </a:lstStyle>
          <a:p>
            <a:pPr>
              <a:defRPr/>
            </a:pPr>
            <a:fld id="{8E38F3B8-5932-4C10-9CC3-9F9850861EBE}" type="slidenum">
              <a:rPr lang="fr-FR"/>
              <a:pPr>
                <a:defRPr/>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96963" y="915988"/>
            <a:ext cx="7983537" cy="379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3" name="Espace réservé du numéro de diapositive 5"/>
          <p:cNvSpPr>
            <a:spLocks noGrp="1"/>
          </p:cNvSpPr>
          <p:nvPr>
            <p:ph type="sldNum" sz="quarter" idx="10"/>
          </p:nvPr>
        </p:nvSpPr>
        <p:spPr/>
        <p:txBody>
          <a:bodyPr/>
          <a:lstStyle>
            <a:lvl1pPr>
              <a:defRPr/>
            </a:lvl1pPr>
          </a:lstStyle>
          <a:p>
            <a:pPr>
              <a:defRPr/>
            </a:pPr>
            <a:fld id="{2A12E494-962F-4E9A-894C-0CC7E4E33EC8}" type="slidenum">
              <a:rPr lang="fr-FR"/>
              <a:pPr>
                <a:defRPr/>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5" name="Espace réservé du numéro de diapositive 5"/>
          <p:cNvSpPr>
            <a:spLocks noGrp="1"/>
          </p:cNvSpPr>
          <p:nvPr>
            <p:ph type="sldNum" sz="quarter" idx="15"/>
          </p:nvPr>
        </p:nvSpPr>
        <p:spPr/>
        <p:txBody>
          <a:bodyPr/>
          <a:lstStyle>
            <a:lvl1pPr>
              <a:defRPr/>
            </a:lvl1pPr>
          </a:lstStyle>
          <a:p>
            <a:pPr>
              <a:defRPr/>
            </a:pPr>
            <a:fld id="{B1FA3F07-B804-4A15-9A00-9847F956D8B6}" type="slidenum">
              <a:rPr lang="fr-FR"/>
              <a:pPr>
                <a:defRPr/>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4863" y="0"/>
            <a:ext cx="7881937" cy="128746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1027" name="Espace réservé du texte 2"/>
          <p:cNvSpPr>
            <a:spLocks noGrp="1"/>
          </p:cNvSpPr>
          <p:nvPr>
            <p:ph type="body" idx="1"/>
          </p:nvPr>
        </p:nvSpPr>
        <p:spPr bwMode="auto">
          <a:xfrm>
            <a:off x="804863" y="1476375"/>
            <a:ext cx="788193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 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6" name="Espace réservé du numéro de diapositive 5"/>
          <p:cNvSpPr>
            <a:spLocks noGrp="1"/>
          </p:cNvSpPr>
          <p:nvPr>
            <p:ph type="sldNum" sz="quarter" idx="4"/>
          </p:nvPr>
        </p:nvSpPr>
        <p:spPr>
          <a:xfrm>
            <a:off x="8150225" y="6391275"/>
            <a:ext cx="450850" cy="365125"/>
          </a:xfrm>
          <a:prstGeom prst="rect">
            <a:avLst/>
          </a:prstGeom>
        </p:spPr>
        <p:txBody>
          <a:bodyPr vert="horz" lIns="91440" tIns="45720" rIns="91440" bIns="45720" rtlCol="0" anchor="ctr"/>
          <a:lstStyle>
            <a:lvl1pPr algn="r" fontAlgn="auto">
              <a:spcBef>
                <a:spcPts val="0"/>
              </a:spcBef>
              <a:spcAft>
                <a:spcPts val="0"/>
              </a:spcAft>
              <a:defRPr sz="1000" b="1">
                <a:solidFill>
                  <a:srgbClr val="404040"/>
                </a:solidFill>
                <a:latin typeface="+mn-lt"/>
              </a:defRPr>
            </a:lvl1pPr>
          </a:lstStyle>
          <a:p>
            <a:pPr>
              <a:defRPr/>
            </a:pPr>
            <a:fld id="{8264E874-2125-43CE-8E4E-18A864FC92B9}" type="slidenum">
              <a:rPr lang="fr-FR"/>
              <a:pPr>
                <a:defRPr/>
              </a:pPr>
              <a:t>‹N°›</a:t>
            </a:fld>
            <a:endParaRPr lang="fr-FR" dirty="0"/>
          </a:p>
        </p:txBody>
      </p:sp>
      <p:pic>
        <p:nvPicPr>
          <p:cNvPr id="1029" name="Image 11" descr="2014_MENESRlogo_horizontal.jpg"/>
          <p:cNvPicPr>
            <a:picLocks noChangeAspect="1"/>
          </p:cNvPicPr>
          <p:nvPr/>
        </p:nvPicPr>
        <p:blipFill>
          <a:blip r:embed="rId6"/>
          <a:srcRect/>
          <a:stretch>
            <a:fillRect/>
          </a:stretch>
        </p:blipFill>
        <p:spPr bwMode="auto">
          <a:xfrm>
            <a:off x="660400" y="6180138"/>
            <a:ext cx="1655763" cy="463550"/>
          </a:xfrm>
          <a:prstGeom prst="rect">
            <a:avLst/>
          </a:prstGeom>
          <a:noFill/>
          <a:ln w="9525">
            <a:noFill/>
            <a:miter lim="800000"/>
            <a:headEnd/>
            <a:tailEnd/>
          </a:ln>
        </p:spPr>
      </p:pic>
      <p:cxnSp>
        <p:nvCxnSpPr>
          <p:cNvPr id="13" name="Connecteur droit 12"/>
          <p:cNvCxnSpPr/>
          <p:nvPr/>
        </p:nvCxnSpPr>
        <p:spPr>
          <a:xfrm>
            <a:off x="698500" y="1295400"/>
            <a:ext cx="7173913"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flipV="1">
            <a:off x="7872413" y="873125"/>
            <a:ext cx="642937" cy="41910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H="1" flipV="1">
            <a:off x="698500" y="0"/>
            <a:ext cx="0" cy="1287463"/>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
        <p:nvSpPr>
          <p:cNvPr id="19" name="Espace réservé du pied de page 4"/>
          <p:cNvSpPr txBox="1">
            <a:spLocks/>
          </p:cNvSpPr>
          <p:nvPr/>
        </p:nvSpPr>
        <p:spPr>
          <a:xfrm>
            <a:off x="6989763" y="6391275"/>
            <a:ext cx="1160462" cy="365125"/>
          </a:xfrm>
          <a:prstGeom prst="rect">
            <a:avLst/>
          </a:prstGeom>
        </p:spPr>
        <p:txBody>
          <a:bodyPr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fr-FR" dirty="0" smtClean="0">
              <a:solidFill>
                <a:srgbClr val="1B8ED9"/>
              </a:solidFill>
            </a:endParaRPr>
          </a:p>
          <a:p>
            <a:pPr>
              <a:lnSpc>
                <a:spcPts val="1320"/>
              </a:lnSpc>
              <a:defRPr/>
            </a:pPr>
            <a:r>
              <a:rPr lang="fr-FR" dirty="0" smtClean="0">
                <a:solidFill>
                  <a:schemeClr val="tx1">
                    <a:lumMod val="75000"/>
                    <a:lumOff val="25000"/>
                  </a:schemeClr>
                </a:solidFill>
              </a:rPr>
              <a:t>JJ/MM/AAAA</a:t>
            </a:r>
          </a:p>
          <a:p>
            <a:pPr>
              <a:defRPr/>
            </a:pPr>
            <a:endParaRPr lang="fr-FR" dirty="0"/>
          </a:p>
        </p:txBody>
      </p:sp>
      <p:sp>
        <p:nvSpPr>
          <p:cNvPr id="14" name="Espace réservé du pied de page 4"/>
          <p:cNvSpPr txBox="1">
            <a:spLocks/>
          </p:cNvSpPr>
          <p:nvPr/>
        </p:nvSpPr>
        <p:spPr>
          <a:xfrm>
            <a:off x="2357438" y="6146800"/>
            <a:ext cx="3121025" cy="676275"/>
          </a:xfrm>
          <a:prstGeom prst="rect">
            <a:avLst/>
          </a:prstGeom>
        </p:spPr>
        <p:txBody>
          <a:bodyPr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fr-FR" dirty="0" smtClean="0">
              <a:solidFill>
                <a:srgbClr val="1B8ED9"/>
              </a:solidFill>
            </a:endParaRPr>
          </a:p>
          <a:p>
            <a:pPr>
              <a:lnSpc>
                <a:spcPts val="1320"/>
              </a:lnSpc>
              <a:defRPr/>
            </a:pPr>
            <a:r>
              <a:rPr lang="fr-FR" b="1" dirty="0" smtClean="0">
                <a:solidFill>
                  <a:srgbClr val="683086"/>
                </a:solidFill>
              </a:rPr>
              <a:t>IGEN</a:t>
            </a:r>
            <a:r>
              <a:rPr lang="fr-FR" dirty="0" smtClean="0">
                <a:solidFill>
                  <a:srgbClr val="00919D"/>
                </a:solidFill>
              </a:rPr>
              <a:t/>
            </a:r>
            <a:br>
              <a:rPr lang="fr-FR" dirty="0" smtClean="0">
                <a:solidFill>
                  <a:srgbClr val="00919D"/>
                </a:solidFill>
              </a:rPr>
            </a:br>
            <a:r>
              <a:rPr lang="fr-FR" dirty="0" smtClean="0">
                <a:solidFill>
                  <a:schemeClr val="tx1">
                    <a:lumMod val="75000"/>
                    <a:lumOff val="25000"/>
                  </a:schemeClr>
                </a:solidFill>
              </a:rPr>
              <a:t>titre de la présentation</a:t>
            </a:r>
          </a:p>
          <a:p>
            <a:pPr>
              <a:defRPr/>
            </a:pPr>
            <a:endParaRPr lang="fr-FR"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p:txStyles>
    <p:titleStyle>
      <a:lvl1pPr algn="l" defTabSz="457200" rtl="0" eaLnBrk="0" fontAlgn="base" hangingPunct="0">
        <a:spcBef>
          <a:spcPct val="0"/>
        </a:spcBef>
        <a:spcAft>
          <a:spcPct val="0"/>
        </a:spcAft>
        <a:defRPr sz="3000" kern="1200" cap="all">
          <a:solidFill>
            <a:srgbClr val="404040"/>
          </a:solidFill>
          <a:latin typeface="+mj-lt"/>
          <a:ea typeface="+mj-ea"/>
          <a:cs typeface="+mj-cs"/>
        </a:defRPr>
      </a:lvl1pPr>
      <a:lvl2pPr algn="l" defTabSz="457200" rtl="0" eaLnBrk="0" fontAlgn="base" hangingPunct="0">
        <a:spcBef>
          <a:spcPct val="0"/>
        </a:spcBef>
        <a:spcAft>
          <a:spcPct val="0"/>
        </a:spcAft>
        <a:defRPr sz="3000">
          <a:solidFill>
            <a:srgbClr val="404040"/>
          </a:solidFill>
          <a:latin typeface="Calibri" pitchFamily="34" charset="0"/>
        </a:defRPr>
      </a:lvl2pPr>
      <a:lvl3pPr algn="l" defTabSz="457200" rtl="0" eaLnBrk="0" fontAlgn="base" hangingPunct="0">
        <a:spcBef>
          <a:spcPct val="0"/>
        </a:spcBef>
        <a:spcAft>
          <a:spcPct val="0"/>
        </a:spcAft>
        <a:defRPr sz="3000">
          <a:solidFill>
            <a:srgbClr val="404040"/>
          </a:solidFill>
          <a:latin typeface="Calibri" pitchFamily="34" charset="0"/>
        </a:defRPr>
      </a:lvl3pPr>
      <a:lvl4pPr algn="l" defTabSz="457200" rtl="0" eaLnBrk="0" fontAlgn="base" hangingPunct="0">
        <a:spcBef>
          <a:spcPct val="0"/>
        </a:spcBef>
        <a:spcAft>
          <a:spcPct val="0"/>
        </a:spcAft>
        <a:defRPr sz="3000">
          <a:solidFill>
            <a:srgbClr val="404040"/>
          </a:solidFill>
          <a:latin typeface="Calibri" pitchFamily="34" charset="0"/>
        </a:defRPr>
      </a:lvl4pPr>
      <a:lvl5pPr algn="l" defTabSz="457200" rtl="0" eaLnBrk="0" fontAlgn="base" hangingPunct="0">
        <a:spcBef>
          <a:spcPct val="0"/>
        </a:spcBef>
        <a:spcAft>
          <a:spcPct val="0"/>
        </a:spcAft>
        <a:defRPr sz="3000">
          <a:solidFill>
            <a:srgbClr val="404040"/>
          </a:solidFill>
          <a:latin typeface="Calibri" pitchFamily="34" charset="0"/>
        </a:defRPr>
      </a:lvl5pPr>
      <a:lvl6pPr marL="457200" algn="l" defTabSz="457200" rtl="0" fontAlgn="base">
        <a:spcBef>
          <a:spcPct val="0"/>
        </a:spcBef>
        <a:spcAft>
          <a:spcPct val="0"/>
        </a:spcAft>
        <a:defRPr sz="3000">
          <a:solidFill>
            <a:srgbClr val="404040"/>
          </a:solidFill>
          <a:latin typeface="Calibri" pitchFamily="34" charset="0"/>
        </a:defRPr>
      </a:lvl6pPr>
      <a:lvl7pPr marL="914400" algn="l" defTabSz="457200" rtl="0" fontAlgn="base">
        <a:spcBef>
          <a:spcPct val="0"/>
        </a:spcBef>
        <a:spcAft>
          <a:spcPct val="0"/>
        </a:spcAft>
        <a:defRPr sz="3000">
          <a:solidFill>
            <a:srgbClr val="404040"/>
          </a:solidFill>
          <a:latin typeface="Calibri" pitchFamily="34" charset="0"/>
        </a:defRPr>
      </a:lvl7pPr>
      <a:lvl8pPr marL="1371600" algn="l" defTabSz="457200" rtl="0" fontAlgn="base">
        <a:spcBef>
          <a:spcPct val="0"/>
        </a:spcBef>
        <a:spcAft>
          <a:spcPct val="0"/>
        </a:spcAft>
        <a:defRPr sz="3000">
          <a:solidFill>
            <a:srgbClr val="404040"/>
          </a:solidFill>
          <a:latin typeface="Calibri" pitchFamily="34" charset="0"/>
        </a:defRPr>
      </a:lvl8pPr>
      <a:lvl9pPr marL="1828800" algn="l" defTabSz="457200" rtl="0" fontAlgn="base">
        <a:spcBef>
          <a:spcPct val="0"/>
        </a:spcBef>
        <a:spcAft>
          <a:spcPct val="0"/>
        </a:spcAft>
        <a:defRPr sz="3000">
          <a:solidFill>
            <a:srgbClr val="404040"/>
          </a:solidFill>
          <a:latin typeface="Calibri" pitchFamily="34" charset="0"/>
        </a:defRPr>
      </a:lvl9pPr>
    </p:titleStyle>
    <p:bodyStyle>
      <a:lvl1pPr marL="177800" indent="-177800" algn="l" defTabSz="457200" rtl="0" eaLnBrk="0" fontAlgn="base" hangingPunct="0">
        <a:spcBef>
          <a:spcPct val="20000"/>
        </a:spcBef>
        <a:spcAft>
          <a:spcPct val="0"/>
        </a:spcAft>
        <a:buSzPct val="100000"/>
        <a:buFont typeface="Arial" charset="0"/>
        <a:buChar char="■"/>
        <a:defRPr sz="2000" kern="1200">
          <a:solidFill>
            <a:srgbClr val="683086"/>
          </a:solidFill>
          <a:latin typeface="+mn-lt"/>
          <a:ea typeface="+mn-ea"/>
          <a:cs typeface="+mn-cs"/>
        </a:defRPr>
      </a:lvl1pPr>
      <a:lvl2pPr marL="627063" indent="-169863" algn="l" defTabSz="457200" rtl="0" eaLnBrk="0" fontAlgn="base" hangingPunct="0">
        <a:spcBef>
          <a:spcPct val="20000"/>
        </a:spcBef>
        <a:spcAft>
          <a:spcPct val="0"/>
        </a:spcAft>
        <a:buClr>
          <a:srgbClr val="683086"/>
        </a:buClr>
        <a:buFont typeface="Arial Italic"/>
        <a:buChar char="■"/>
        <a:defRPr sz="1500" kern="1200">
          <a:solidFill>
            <a:schemeClr val="tx1"/>
          </a:solidFill>
          <a:latin typeface="+mn-lt"/>
          <a:ea typeface="+mn-ea"/>
          <a:cs typeface="+mn-cs"/>
        </a:defRPr>
      </a:lvl2pPr>
      <a:lvl3pPr marL="627063" algn="l" defTabSz="457200" rtl="0" eaLnBrk="0" fontAlgn="base" hangingPunct="0">
        <a:spcBef>
          <a:spcPct val="20000"/>
        </a:spcBef>
        <a:spcAft>
          <a:spcPct val="0"/>
        </a:spcAft>
        <a:buFont typeface="Arial" charset="0"/>
        <a:defRPr sz="1500" kern="1200">
          <a:solidFill>
            <a:schemeClr val="tx1"/>
          </a:solidFill>
          <a:latin typeface="+mn-lt"/>
          <a:ea typeface="+mn-ea"/>
          <a:cs typeface="+mn-cs"/>
        </a:defRPr>
      </a:lvl3pPr>
      <a:lvl4pPr marL="627063" indent="177800" algn="l" defTabSz="457200" rtl="0" eaLnBrk="0" fontAlgn="base" hangingPunct="0">
        <a:spcBef>
          <a:spcPct val="20000"/>
        </a:spcBef>
        <a:spcAft>
          <a:spcPct val="0"/>
        </a:spcAft>
        <a:buClr>
          <a:srgbClr val="683086"/>
        </a:buClr>
        <a:buFont typeface="Arial" charset="0"/>
        <a:buChar char="–"/>
        <a:defRPr sz="1100" kern="1200">
          <a:solidFill>
            <a:schemeClr val="tx1"/>
          </a:solidFill>
          <a:latin typeface="+mn-lt"/>
          <a:ea typeface="+mn-ea"/>
          <a:cs typeface="+mn-cs"/>
        </a:defRPr>
      </a:lvl4pPr>
      <a:lvl5pPr marL="806450" algn="l" defTabSz="457200" rtl="0" eaLnBrk="0" fontAlgn="base" hangingPunct="0">
        <a:spcBef>
          <a:spcPct val="20000"/>
        </a:spcBef>
        <a:spcAft>
          <a:spcPct val="0"/>
        </a:spcAft>
        <a:buFont typeface="Arial" charset="0"/>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Espace réservé du titre 1"/>
          <p:cNvSpPr>
            <a:spLocks noGrp="1"/>
          </p:cNvSpPr>
          <p:nvPr>
            <p:ph type="title"/>
          </p:nvPr>
        </p:nvSpPr>
        <p:spPr bwMode="auto">
          <a:xfrm>
            <a:off x="1096963" y="915988"/>
            <a:ext cx="7983537" cy="2549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ET MODIFIEZ </a:t>
            </a:r>
            <a:br>
              <a:rPr lang="fr-FR" smtClean="0"/>
            </a:br>
            <a:r>
              <a:rPr lang="fr-FR" smtClean="0"/>
              <a:t>LE TITRE</a:t>
            </a:r>
          </a:p>
        </p:txBody>
      </p:sp>
      <p:sp>
        <p:nvSpPr>
          <p:cNvPr id="6147" name="Espace réservé du texte 2"/>
          <p:cNvSpPr>
            <a:spLocks noGrp="1"/>
          </p:cNvSpPr>
          <p:nvPr>
            <p:ph type="body" idx="1"/>
          </p:nvPr>
        </p:nvSpPr>
        <p:spPr bwMode="auto">
          <a:xfrm>
            <a:off x="1096963" y="3465513"/>
            <a:ext cx="7589837" cy="1247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p:txBody>
      </p:sp>
      <p:sp>
        <p:nvSpPr>
          <p:cNvPr id="6" name="Espace réservé du numéro de diapositive 5"/>
          <p:cNvSpPr>
            <a:spLocks noGrp="1"/>
          </p:cNvSpPr>
          <p:nvPr>
            <p:ph type="sldNum" sz="quarter" idx="4"/>
          </p:nvPr>
        </p:nvSpPr>
        <p:spPr>
          <a:xfrm>
            <a:off x="8197850" y="6391275"/>
            <a:ext cx="403225" cy="365125"/>
          </a:xfrm>
          <a:prstGeom prst="rect">
            <a:avLst/>
          </a:prstGeom>
        </p:spPr>
        <p:txBody>
          <a:bodyPr vert="horz" lIns="91440" tIns="45720" rIns="91440" bIns="45720" rtlCol="0" anchor="ctr"/>
          <a:lstStyle>
            <a:lvl1pPr algn="r" fontAlgn="auto">
              <a:spcBef>
                <a:spcPts val="0"/>
              </a:spcBef>
              <a:spcAft>
                <a:spcPts val="0"/>
              </a:spcAft>
              <a:defRPr sz="1000" b="1">
                <a:solidFill>
                  <a:srgbClr val="404040"/>
                </a:solidFill>
                <a:latin typeface="+mn-lt"/>
              </a:defRPr>
            </a:lvl1pPr>
          </a:lstStyle>
          <a:p>
            <a:pPr>
              <a:defRPr/>
            </a:pPr>
            <a:fld id="{0AEDDD68-0D71-47B0-A3CA-5468DFE6995F}" type="slidenum">
              <a:rPr lang="fr-FR"/>
              <a:pPr>
                <a:defRPr/>
              </a:pPr>
              <a:t>‹N°›</a:t>
            </a:fld>
            <a:endParaRPr lang="fr-FR" dirty="0"/>
          </a:p>
        </p:txBody>
      </p:sp>
      <p:pic>
        <p:nvPicPr>
          <p:cNvPr id="6149" name="Image 11" descr="2014_MENESRlogo_horizontal.jpg"/>
          <p:cNvPicPr>
            <a:picLocks noChangeAspect="1"/>
          </p:cNvPicPr>
          <p:nvPr/>
        </p:nvPicPr>
        <p:blipFill>
          <a:blip r:embed="rId6"/>
          <a:srcRect/>
          <a:stretch>
            <a:fillRect/>
          </a:stretch>
        </p:blipFill>
        <p:spPr bwMode="auto">
          <a:xfrm>
            <a:off x="660400" y="6180138"/>
            <a:ext cx="1655763" cy="463550"/>
          </a:xfrm>
          <a:prstGeom prst="rect">
            <a:avLst/>
          </a:prstGeom>
          <a:noFill/>
          <a:ln w="9525">
            <a:noFill/>
            <a:miter lim="800000"/>
            <a:headEnd/>
            <a:tailEnd/>
          </a:ln>
        </p:spPr>
      </p:pic>
      <p:cxnSp>
        <p:nvCxnSpPr>
          <p:cNvPr id="16" name="Connecteur droit 15"/>
          <p:cNvCxnSpPr/>
          <p:nvPr/>
        </p:nvCxnSpPr>
        <p:spPr>
          <a:xfrm>
            <a:off x="698500" y="5859463"/>
            <a:ext cx="6291263"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flipV="1">
            <a:off x="6994525" y="4832350"/>
            <a:ext cx="1520825" cy="1023938"/>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H="1" flipV="1">
            <a:off x="698500" y="342900"/>
            <a:ext cx="0" cy="5508625"/>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
        <p:nvSpPr>
          <p:cNvPr id="12" name="Espace réservé du pied de page 4"/>
          <p:cNvSpPr txBox="1">
            <a:spLocks/>
          </p:cNvSpPr>
          <p:nvPr/>
        </p:nvSpPr>
        <p:spPr>
          <a:xfrm>
            <a:off x="3570288" y="6305550"/>
            <a:ext cx="4397375" cy="361950"/>
          </a:xfrm>
          <a:prstGeom prst="rect">
            <a:avLst/>
          </a:prstGeom>
        </p:spPr>
        <p:txBody>
          <a:bodyPr anchor="ctr"/>
          <a:lstStyle/>
          <a:p>
            <a:pPr>
              <a:defRPr/>
            </a:pPr>
            <a:endParaRPr lang="fr-FR" sz="1000" dirty="0">
              <a:solidFill>
                <a:srgbClr val="7B00AC"/>
              </a:solidFill>
            </a:endParaRPr>
          </a:p>
          <a:p>
            <a:pPr>
              <a:lnSpc>
                <a:spcPts val="1325"/>
              </a:lnSpc>
              <a:defRPr/>
            </a:pPr>
            <a:r>
              <a:rPr lang="fr-FR" altLang="fr-FR" sz="1000" dirty="0">
                <a:solidFill>
                  <a:srgbClr val="7B00AC"/>
                </a:solidFill>
              </a:rPr>
              <a:t>               Norbert Perrot et Samuel Viollin – IGEN STI– 10 décembre 2015 </a:t>
            </a:r>
            <a:endParaRPr lang="fr-FR" sz="1000" dirty="0">
              <a:solidFill>
                <a:srgbClr val="404040"/>
              </a:solidFill>
              <a:latin typeface="Calibri" pitchFamily="34" charset="0"/>
            </a:endParaRPr>
          </a:p>
          <a:p>
            <a:pPr>
              <a:defRPr/>
            </a:pPr>
            <a:endParaRPr lang="fr-FR" sz="1000" dirty="0">
              <a:solidFill>
                <a:srgbClr val="898989"/>
              </a:solidFill>
              <a:latin typeface="Calibri" pitchFamily="34" charset="0"/>
            </a:endParaRPr>
          </a:p>
        </p:txBody>
      </p:sp>
      <p:pic>
        <p:nvPicPr>
          <p:cNvPr id="6154" name="Image 3" descr="logoIGEN.jpg"/>
          <p:cNvPicPr>
            <a:picLocks noChangeAspect="1"/>
          </p:cNvPicPr>
          <p:nvPr/>
        </p:nvPicPr>
        <p:blipFill>
          <a:blip r:embed="rId7"/>
          <a:srcRect/>
          <a:stretch>
            <a:fillRect/>
          </a:stretch>
        </p:blipFill>
        <p:spPr bwMode="auto">
          <a:xfrm>
            <a:off x="2611438" y="6062663"/>
            <a:ext cx="1481137" cy="604837"/>
          </a:xfrm>
          <a:prstGeom prst="rect">
            <a:avLst/>
          </a:prstGeom>
          <a:noFill/>
          <a:ln w="9525">
            <a:noFill/>
            <a:miter lim="800000"/>
            <a:headEnd/>
            <a:tailEnd/>
          </a:ln>
        </p:spPr>
      </p:pic>
      <p:sp>
        <p:nvSpPr>
          <p:cNvPr id="2" name="Espace réservé du numéro de diapositive 5"/>
          <p:cNvSpPr>
            <a:spLocks/>
          </p:cNvSpPr>
          <p:nvPr/>
        </p:nvSpPr>
        <p:spPr bwMode="auto">
          <a:xfrm>
            <a:off x="8194675" y="6388100"/>
            <a:ext cx="403225" cy="365125"/>
          </a:xfrm>
          <a:prstGeom prst="rect">
            <a:avLst/>
          </a:prstGeom>
          <a:noFill/>
          <a:ln w="9525">
            <a:noFill/>
            <a:miter lim="800000"/>
            <a:headEnd/>
            <a:tailEnd/>
          </a:ln>
        </p:spPr>
        <p:txBody>
          <a:bodyPr anchor="ctr"/>
          <a:lstStyle>
            <a:lvl1pPr algn="r" fontAlgn="auto">
              <a:spcBef>
                <a:spcPts val="0"/>
              </a:spcBef>
              <a:spcAft>
                <a:spcPts val="0"/>
              </a:spcAft>
              <a:defRPr sz="1000" b="1">
                <a:solidFill>
                  <a:srgbClr val="404040"/>
                </a:solidFill>
                <a:latin typeface="+mn-lt"/>
              </a:defRPr>
            </a:lvl1pPr>
          </a:lstStyle>
          <a:p>
            <a:pPr>
              <a:defRPr/>
            </a:pPr>
            <a:fld id="{A518D5D4-B5E9-473F-BDEB-21999B30AE63}"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p:txStyles>
    <p:titleStyle>
      <a:lvl1pPr algn="l" defTabSz="457200" rtl="0" eaLnBrk="0" fontAlgn="base" hangingPunct="0">
        <a:spcBef>
          <a:spcPct val="0"/>
        </a:spcBef>
        <a:spcAft>
          <a:spcPct val="0"/>
        </a:spcAft>
        <a:defRPr sz="5000" kern="1200">
          <a:solidFill>
            <a:srgbClr val="404040"/>
          </a:solidFill>
          <a:latin typeface="+mj-lt"/>
          <a:ea typeface="+mj-ea"/>
          <a:cs typeface="+mj-cs"/>
        </a:defRPr>
      </a:lvl1pPr>
      <a:lvl2pPr algn="l" defTabSz="457200" rtl="0" eaLnBrk="0" fontAlgn="base" hangingPunct="0">
        <a:spcBef>
          <a:spcPct val="0"/>
        </a:spcBef>
        <a:spcAft>
          <a:spcPct val="0"/>
        </a:spcAft>
        <a:defRPr sz="5000">
          <a:solidFill>
            <a:srgbClr val="404040"/>
          </a:solidFill>
          <a:latin typeface="Calibri" pitchFamily="34" charset="0"/>
        </a:defRPr>
      </a:lvl2pPr>
      <a:lvl3pPr algn="l" defTabSz="457200" rtl="0" eaLnBrk="0" fontAlgn="base" hangingPunct="0">
        <a:spcBef>
          <a:spcPct val="0"/>
        </a:spcBef>
        <a:spcAft>
          <a:spcPct val="0"/>
        </a:spcAft>
        <a:defRPr sz="5000">
          <a:solidFill>
            <a:srgbClr val="404040"/>
          </a:solidFill>
          <a:latin typeface="Calibri" pitchFamily="34" charset="0"/>
        </a:defRPr>
      </a:lvl3pPr>
      <a:lvl4pPr algn="l" defTabSz="457200" rtl="0" eaLnBrk="0" fontAlgn="base" hangingPunct="0">
        <a:spcBef>
          <a:spcPct val="0"/>
        </a:spcBef>
        <a:spcAft>
          <a:spcPct val="0"/>
        </a:spcAft>
        <a:defRPr sz="5000">
          <a:solidFill>
            <a:srgbClr val="404040"/>
          </a:solidFill>
          <a:latin typeface="Calibri" pitchFamily="34" charset="0"/>
        </a:defRPr>
      </a:lvl4pPr>
      <a:lvl5pPr algn="l" defTabSz="457200" rtl="0" eaLnBrk="0" fontAlgn="base" hangingPunct="0">
        <a:spcBef>
          <a:spcPct val="0"/>
        </a:spcBef>
        <a:spcAft>
          <a:spcPct val="0"/>
        </a:spcAft>
        <a:defRPr sz="5000">
          <a:solidFill>
            <a:srgbClr val="404040"/>
          </a:solidFill>
          <a:latin typeface="Calibri" pitchFamily="34" charset="0"/>
        </a:defRPr>
      </a:lvl5pPr>
      <a:lvl6pPr marL="457200" algn="l" defTabSz="457200" rtl="0" fontAlgn="base">
        <a:spcBef>
          <a:spcPct val="0"/>
        </a:spcBef>
        <a:spcAft>
          <a:spcPct val="0"/>
        </a:spcAft>
        <a:defRPr sz="5000">
          <a:solidFill>
            <a:srgbClr val="404040"/>
          </a:solidFill>
          <a:latin typeface="Calibri" pitchFamily="34" charset="0"/>
        </a:defRPr>
      </a:lvl6pPr>
      <a:lvl7pPr marL="914400" algn="l" defTabSz="457200" rtl="0" fontAlgn="base">
        <a:spcBef>
          <a:spcPct val="0"/>
        </a:spcBef>
        <a:spcAft>
          <a:spcPct val="0"/>
        </a:spcAft>
        <a:defRPr sz="5000">
          <a:solidFill>
            <a:srgbClr val="404040"/>
          </a:solidFill>
          <a:latin typeface="Calibri" pitchFamily="34" charset="0"/>
        </a:defRPr>
      </a:lvl7pPr>
      <a:lvl8pPr marL="1371600" algn="l" defTabSz="457200" rtl="0" fontAlgn="base">
        <a:spcBef>
          <a:spcPct val="0"/>
        </a:spcBef>
        <a:spcAft>
          <a:spcPct val="0"/>
        </a:spcAft>
        <a:defRPr sz="5000">
          <a:solidFill>
            <a:srgbClr val="404040"/>
          </a:solidFill>
          <a:latin typeface="Calibri" pitchFamily="34" charset="0"/>
        </a:defRPr>
      </a:lvl8pPr>
      <a:lvl9pPr marL="1828800" algn="l" defTabSz="457200" rtl="0" fontAlgn="base">
        <a:spcBef>
          <a:spcPct val="0"/>
        </a:spcBef>
        <a:spcAft>
          <a:spcPct val="0"/>
        </a:spcAft>
        <a:defRPr sz="5000">
          <a:solidFill>
            <a:srgbClr val="404040"/>
          </a:solidFill>
          <a:latin typeface="Calibri" pitchFamily="34" charset="0"/>
        </a:defRPr>
      </a:lvl9pPr>
    </p:titleStyle>
    <p:bodyStyle>
      <a:lvl1pPr algn="l" defTabSz="457200" rtl="0" eaLnBrk="0" fontAlgn="base" hangingPunct="0">
        <a:spcBef>
          <a:spcPct val="20000"/>
        </a:spcBef>
        <a:spcAft>
          <a:spcPct val="0"/>
        </a:spcAft>
        <a:buFont typeface="Arial" charset="0"/>
        <a:defRPr sz="3200" kern="1200">
          <a:solidFill>
            <a:srgbClr val="683086"/>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Espace réservé du titre 1"/>
          <p:cNvSpPr>
            <a:spLocks noGrp="1"/>
          </p:cNvSpPr>
          <p:nvPr>
            <p:ph type="title"/>
          </p:nvPr>
        </p:nvSpPr>
        <p:spPr bwMode="auto">
          <a:xfrm>
            <a:off x="1095375" y="698500"/>
            <a:ext cx="7781925" cy="2006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11267" name="Espace réservé du texte 2"/>
          <p:cNvSpPr>
            <a:spLocks noGrp="1"/>
          </p:cNvSpPr>
          <p:nvPr>
            <p:ph type="body" idx="1"/>
          </p:nvPr>
        </p:nvSpPr>
        <p:spPr bwMode="auto">
          <a:xfrm>
            <a:off x="1095375" y="2705100"/>
            <a:ext cx="7781925" cy="1179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a:t>
            </a:r>
            <a:br>
              <a:rPr lang="fr-FR" smtClean="0"/>
            </a:br>
            <a:r>
              <a:rPr lang="fr-FR" smtClean="0"/>
              <a:t>les styles du texte du masque</a:t>
            </a:r>
          </a:p>
          <a:p>
            <a:pPr lvl="0"/>
            <a:endParaRPr lang="fr-FR" smtClean="0"/>
          </a:p>
        </p:txBody>
      </p:sp>
      <p:sp>
        <p:nvSpPr>
          <p:cNvPr id="6" name="Espace réservé du numéro de diapositive 5"/>
          <p:cNvSpPr>
            <a:spLocks noGrp="1"/>
          </p:cNvSpPr>
          <p:nvPr>
            <p:ph type="sldNum" sz="quarter" idx="4"/>
          </p:nvPr>
        </p:nvSpPr>
        <p:spPr>
          <a:xfrm>
            <a:off x="8250238" y="6391275"/>
            <a:ext cx="350837" cy="365125"/>
          </a:xfrm>
          <a:prstGeom prst="rect">
            <a:avLst/>
          </a:prstGeom>
        </p:spPr>
        <p:txBody>
          <a:bodyPr vert="horz" lIns="91440" tIns="45720" rIns="91440" bIns="45720" rtlCol="0" anchor="ctr"/>
          <a:lstStyle>
            <a:lvl1pPr algn="r" fontAlgn="auto">
              <a:spcBef>
                <a:spcPts val="0"/>
              </a:spcBef>
              <a:spcAft>
                <a:spcPts val="0"/>
              </a:spcAft>
              <a:defRPr sz="1000" b="1">
                <a:solidFill>
                  <a:srgbClr val="000000"/>
                </a:solidFill>
                <a:latin typeface="+mn-lt"/>
              </a:defRPr>
            </a:lvl1pPr>
          </a:lstStyle>
          <a:p>
            <a:pPr>
              <a:defRPr/>
            </a:pPr>
            <a:fld id="{0250F63F-14A4-4807-8269-695309F95306}" type="slidenum">
              <a:rPr lang="fr-FR"/>
              <a:pPr>
                <a:defRPr/>
              </a:pPr>
              <a:t>‹N°›</a:t>
            </a:fld>
            <a:endParaRPr lang="fr-FR" dirty="0"/>
          </a:p>
        </p:txBody>
      </p:sp>
      <p:pic>
        <p:nvPicPr>
          <p:cNvPr id="11269" name="Image 11" descr="2014_MENESRlogo_horizontal.jpg"/>
          <p:cNvPicPr>
            <a:picLocks noChangeAspect="1"/>
          </p:cNvPicPr>
          <p:nvPr/>
        </p:nvPicPr>
        <p:blipFill>
          <a:blip r:embed="rId5"/>
          <a:srcRect/>
          <a:stretch>
            <a:fillRect/>
          </a:stretch>
        </p:blipFill>
        <p:spPr bwMode="auto">
          <a:xfrm>
            <a:off x="660400" y="6180138"/>
            <a:ext cx="1655763" cy="463550"/>
          </a:xfrm>
          <a:prstGeom prst="rect">
            <a:avLst/>
          </a:prstGeom>
          <a:noFill/>
          <a:ln w="9525">
            <a:noFill/>
            <a:miter lim="800000"/>
            <a:headEnd/>
            <a:tailEnd/>
          </a:ln>
        </p:spPr>
      </p:pic>
      <p:cxnSp>
        <p:nvCxnSpPr>
          <p:cNvPr id="15" name="Connecteur droit 14"/>
          <p:cNvCxnSpPr/>
          <p:nvPr/>
        </p:nvCxnSpPr>
        <p:spPr>
          <a:xfrm>
            <a:off x="698500" y="3894138"/>
            <a:ext cx="6291263"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flipV="1">
            <a:off x="6994525" y="2865438"/>
            <a:ext cx="1520825" cy="1025525"/>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flipH="1" flipV="1">
            <a:off x="698500" y="0"/>
            <a:ext cx="0" cy="3884613"/>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
        <p:nvSpPr>
          <p:cNvPr id="19" name="Espace réservé du pied de page 4"/>
          <p:cNvSpPr txBox="1">
            <a:spLocks/>
          </p:cNvSpPr>
          <p:nvPr/>
        </p:nvSpPr>
        <p:spPr>
          <a:xfrm>
            <a:off x="6989763" y="6391275"/>
            <a:ext cx="1160462" cy="365125"/>
          </a:xfrm>
          <a:prstGeom prst="rect">
            <a:avLst/>
          </a:prstGeom>
        </p:spPr>
        <p:txBody>
          <a:bodyPr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fr-FR" dirty="0" smtClean="0">
              <a:solidFill>
                <a:srgbClr val="1B8ED9"/>
              </a:solidFill>
            </a:endParaRPr>
          </a:p>
          <a:p>
            <a:pPr>
              <a:lnSpc>
                <a:spcPts val="1320"/>
              </a:lnSpc>
              <a:defRPr/>
            </a:pPr>
            <a:r>
              <a:rPr lang="fr-FR" dirty="0" smtClean="0">
                <a:solidFill>
                  <a:schemeClr val="tx1">
                    <a:lumMod val="75000"/>
                    <a:lumOff val="25000"/>
                  </a:schemeClr>
                </a:solidFill>
              </a:rPr>
              <a:t>JJ/MM/AAAA</a:t>
            </a:r>
          </a:p>
          <a:p>
            <a:pPr>
              <a:defRPr/>
            </a:pPr>
            <a:endParaRPr lang="fr-FR" dirty="0"/>
          </a:p>
        </p:txBody>
      </p:sp>
      <p:sp>
        <p:nvSpPr>
          <p:cNvPr id="12" name="Espace réservé du pied de page 4"/>
          <p:cNvSpPr txBox="1">
            <a:spLocks/>
          </p:cNvSpPr>
          <p:nvPr/>
        </p:nvSpPr>
        <p:spPr>
          <a:xfrm>
            <a:off x="2357438" y="6146800"/>
            <a:ext cx="3121025" cy="676275"/>
          </a:xfrm>
          <a:prstGeom prst="rect">
            <a:avLst/>
          </a:prstGeom>
        </p:spPr>
        <p:txBody>
          <a:bodyPr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fr-FR" dirty="0" smtClean="0">
              <a:solidFill>
                <a:srgbClr val="1B8ED9"/>
              </a:solidFill>
            </a:endParaRPr>
          </a:p>
          <a:p>
            <a:pPr>
              <a:lnSpc>
                <a:spcPts val="1320"/>
              </a:lnSpc>
              <a:defRPr/>
            </a:pPr>
            <a:r>
              <a:rPr lang="fr-FR" b="1" dirty="0" smtClean="0">
                <a:solidFill>
                  <a:srgbClr val="683086"/>
                </a:solidFill>
              </a:rPr>
              <a:t>IGEN</a:t>
            </a:r>
            <a:r>
              <a:rPr lang="fr-FR" dirty="0" smtClean="0">
                <a:solidFill>
                  <a:srgbClr val="00919D"/>
                </a:solidFill>
              </a:rPr>
              <a:t/>
            </a:r>
            <a:br>
              <a:rPr lang="fr-FR" dirty="0" smtClean="0">
                <a:solidFill>
                  <a:srgbClr val="00919D"/>
                </a:solidFill>
              </a:rPr>
            </a:br>
            <a:r>
              <a:rPr lang="fr-FR" dirty="0" smtClean="0">
                <a:solidFill>
                  <a:schemeClr val="tx1">
                    <a:lumMod val="75000"/>
                    <a:lumOff val="25000"/>
                  </a:schemeClr>
                </a:solidFill>
              </a:rPr>
              <a:t>titre de la présentation</a:t>
            </a:r>
          </a:p>
          <a:p>
            <a:pPr>
              <a:defRPr/>
            </a:pPr>
            <a:endParaRPr lang="fr-FR" dirty="0"/>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p:txStyles>
    <p:titleStyle>
      <a:lvl1pPr algn="l" defTabSz="457200" rtl="0" eaLnBrk="0" fontAlgn="base" hangingPunct="0">
        <a:spcBef>
          <a:spcPct val="0"/>
        </a:spcBef>
        <a:spcAft>
          <a:spcPct val="0"/>
        </a:spcAft>
        <a:defRPr sz="4400" kern="1200">
          <a:solidFill>
            <a:srgbClr val="683086"/>
          </a:solidFill>
          <a:latin typeface="+mj-lt"/>
          <a:ea typeface="+mj-ea"/>
          <a:cs typeface="+mj-cs"/>
        </a:defRPr>
      </a:lvl1pPr>
      <a:lvl2pPr algn="l" defTabSz="457200" rtl="0" eaLnBrk="0" fontAlgn="base" hangingPunct="0">
        <a:spcBef>
          <a:spcPct val="0"/>
        </a:spcBef>
        <a:spcAft>
          <a:spcPct val="0"/>
        </a:spcAft>
        <a:defRPr sz="4400">
          <a:solidFill>
            <a:srgbClr val="683086"/>
          </a:solidFill>
          <a:latin typeface="Calibri" pitchFamily="34" charset="0"/>
        </a:defRPr>
      </a:lvl2pPr>
      <a:lvl3pPr algn="l" defTabSz="457200" rtl="0" eaLnBrk="0" fontAlgn="base" hangingPunct="0">
        <a:spcBef>
          <a:spcPct val="0"/>
        </a:spcBef>
        <a:spcAft>
          <a:spcPct val="0"/>
        </a:spcAft>
        <a:defRPr sz="4400">
          <a:solidFill>
            <a:srgbClr val="683086"/>
          </a:solidFill>
          <a:latin typeface="Calibri" pitchFamily="34" charset="0"/>
        </a:defRPr>
      </a:lvl3pPr>
      <a:lvl4pPr algn="l" defTabSz="457200" rtl="0" eaLnBrk="0" fontAlgn="base" hangingPunct="0">
        <a:spcBef>
          <a:spcPct val="0"/>
        </a:spcBef>
        <a:spcAft>
          <a:spcPct val="0"/>
        </a:spcAft>
        <a:defRPr sz="4400">
          <a:solidFill>
            <a:srgbClr val="683086"/>
          </a:solidFill>
          <a:latin typeface="Calibri" pitchFamily="34" charset="0"/>
        </a:defRPr>
      </a:lvl4pPr>
      <a:lvl5pPr algn="l" defTabSz="457200" rtl="0" eaLnBrk="0" fontAlgn="base" hangingPunct="0">
        <a:spcBef>
          <a:spcPct val="0"/>
        </a:spcBef>
        <a:spcAft>
          <a:spcPct val="0"/>
        </a:spcAft>
        <a:defRPr sz="4400">
          <a:solidFill>
            <a:srgbClr val="683086"/>
          </a:solidFill>
          <a:latin typeface="Calibri" pitchFamily="34" charset="0"/>
        </a:defRPr>
      </a:lvl5pPr>
      <a:lvl6pPr marL="457200" algn="l" defTabSz="457200" rtl="0" fontAlgn="base">
        <a:spcBef>
          <a:spcPct val="0"/>
        </a:spcBef>
        <a:spcAft>
          <a:spcPct val="0"/>
        </a:spcAft>
        <a:defRPr sz="4400">
          <a:solidFill>
            <a:srgbClr val="683086"/>
          </a:solidFill>
          <a:latin typeface="Calibri" pitchFamily="34" charset="0"/>
        </a:defRPr>
      </a:lvl6pPr>
      <a:lvl7pPr marL="914400" algn="l" defTabSz="457200" rtl="0" fontAlgn="base">
        <a:spcBef>
          <a:spcPct val="0"/>
        </a:spcBef>
        <a:spcAft>
          <a:spcPct val="0"/>
        </a:spcAft>
        <a:defRPr sz="4400">
          <a:solidFill>
            <a:srgbClr val="683086"/>
          </a:solidFill>
          <a:latin typeface="Calibri" pitchFamily="34" charset="0"/>
        </a:defRPr>
      </a:lvl7pPr>
      <a:lvl8pPr marL="1371600" algn="l" defTabSz="457200" rtl="0" fontAlgn="base">
        <a:spcBef>
          <a:spcPct val="0"/>
        </a:spcBef>
        <a:spcAft>
          <a:spcPct val="0"/>
        </a:spcAft>
        <a:defRPr sz="4400">
          <a:solidFill>
            <a:srgbClr val="683086"/>
          </a:solidFill>
          <a:latin typeface="Calibri" pitchFamily="34" charset="0"/>
        </a:defRPr>
      </a:lvl8pPr>
      <a:lvl9pPr marL="1828800" algn="l" defTabSz="457200" rtl="0" fontAlgn="base">
        <a:spcBef>
          <a:spcPct val="0"/>
        </a:spcBef>
        <a:spcAft>
          <a:spcPct val="0"/>
        </a:spcAft>
        <a:defRPr sz="4400">
          <a:solidFill>
            <a:srgbClr val="683086"/>
          </a:solidFill>
          <a:latin typeface="Calibri" pitchFamily="34" charset="0"/>
        </a:defRPr>
      </a:lvl9pPr>
    </p:titleStyle>
    <p:bodyStyle>
      <a:lvl1pPr algn="l" defTabSz="457200" rtl="0" eaLnBrk="0" fontAlgn="base" hangingPunct="0">
        <a:spcBef>
          <a:spcPct val="20000"/>
        </a:spcBef>
        <a:spcAft>
          <a:spcPct val="0"/>
        </a:spcAft>
        <a:buFont typeface="Arial" charset="0"/>
        <a:defRPr sz="30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Modifiez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914400">
              <a:defRPr/>
            </a:pPr>
            <a:fld id="{903FB31B-7CB1-42EF-977E-C018D9AD4EFE}" type="datetimeFigureOut">
              <a:rPr lang="fr-FR">
                <a:solidFill>
                  <a:prstClr val="black">
                    <a:tint val="75000"/>
                  </a:prstClr>
                </a:solidFill>
              </a:rPr>
              <a:pPr defTabSz="914400">
                <a:defRPr/>
              </a:pPr>
              <a:t>15/03/2016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914400">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defTabSz="914400">
              <a:defRPr/>
            </a:pPr>
            <a:fld id="{D717C496-C6C0-4A85-8D97-0C970D2BD68D}" type="slidenum">
              <a:rPr lang="fr-FR">
                <a:solidFill>
                  <a:prstClr val="black">
                    <a:tint val="75000"/>
                  </a:prstClr>
                </a:solidFill>
              </a:rPr>
              <a:pPr defTabSz="914400">
                <a:defRPr/>
              </a:pPr>
              <a:t>‹N°›</a:t>
            </a:fld>
            <a:endParaRPr lang="fr-FR">
              <a:solidFill>
                <a:prstClr val="black">
                  <a:tint val="75000"/>
                </a:prstClr>
              </a:solidFill>
            </a:endParaRPr>
          </a:p>
        </p:txBody>
      </p:sp>
    </p:spTree>
    <p:extLst>
      <p:ext uri="{BB962C8B-B14F-4D97-AF65-F5344CB8AC3E}">
        <p14:creationId xmlns:p14="http://schemas.microsoft.com/office/powerpoint/2010/main" val="132461619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8.xml"/><Relationship Id="rId5" Type="http://schemas.openxmlformats.org/officeDocument/2006/relationships/image" Target="../media/image19.jpe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8.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8.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7.pn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8" Type="http://schemas.openxmlformats.org/officeDocument/2006/relationships/hyperlink" Target="http://natura-jardinerie.fr/les-oiseaux-du-ciel/" TargetMode="External"/><Relationship Id="rId3" Type="http://schemas.openxmlformats.org/officeDocument/2006/relationships/hyperlink" Target="http://www.faune-iledefrance.org/index.php?m_id=300" TargetMode="External"/><Relationship Id="rId7" Type="http://schemas.openxmlformats.org/officeDocument/2006/relationships/hyperlink" Target="http://environnement.ecole.free.fr/mangeoires.htm" TargetMode="External"/><Relationship Id="rId2" Type="http://schemas.openxmlformats.org/officeDocument/2006/relationships/hyperlink" Target="http://vigienature.mnhn.fr/vigie-manip/birdlab" TargetMode="External"/><Relationship Id="rId1" Type="http://schemas.openxmlformats.org/officeDocument/2006/relationships/slideLayout" Target="../slideLayouts/slideLayout18.xml"/><Relationship Id="rId6" Type="http://schemas.openxmlformats.org/officeDocument/2006/relationships/hyperlink" Target="http://www.ornithomedia.com/pratique/conseils/comment-nourrir-oiseaux-hiver-00411.html" TargetMode="External"/><Relationship Id="rId11" Type="http://schemas.openxmlformats.org/officeDocument/2006/relationships/image" Target="../media/image41.jpeg"/><Relationship Id="rId5" Type="http://schemas.openxmlformats.org/officeDocument/2006/relationships/hyperlink" Target="http://www.la-nature-en-france.fr/fiches/22/oiseaux-du-jardin/" TargetMode="External"/><Relationship Id="rId10" Type="http://schemas.openxmlformats.org/officeDocument/2006/relationships/hyperlink" Target="http://www.oisillon.net/fr/7-mangeoires" TargetMode="External"/><Relationship Id="rId4" Type="http://schemas.openxmlformats.org/officeDocument/2006/relationships/hyperlink" Target="http://www.ornithomedia.com/pratique/identification/identifier-oiseaux-parcs-jardins-printemps-ete-00750.html#at_pco=smlwn-1.0&amp;at_si=56a3d644d4b49303&amp;at_ab=per-3&amp;at_pos=0&amp;at_tot=1" TargetMode="External"/><Relationship Id="rId9" Type="http://schemas.openxmlformats.org/officeDocument/2006/relationships/hyperlink" Target="http://www.achatnature.com/oiseaux-c198_203_204.html"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tre 1"/>
          <p:cNvSpPr>
            <a:spLocks noGrp="1"/>
          </p:cNvSpPr>
          <p:nvPr>
            <p:ph type="ctrTitle"/>
          </p:nvPr>
        </p:nvSpPr>
        <p:spPr>
          <a:xfrm>
            <a:off x="2916238" y="1773238"/>
            <a:ext cx="6119812" cy="2376487"/>
          </a:xfrm>
        </p:spPr>
        <p:txBody>
          <a:bodyPr rtlCol="0">
            <a:normAutofit/>
          </a:bodyPr>
          <a:lstStyle/>
          <a:p>
            <a:pPr eaLnBrk="1" fontAlgn="auto" hangingPunct="1">
              <a:spcAft>
                <a:spcPts val="0"/>
              </a:spcAft>
              <a:defRPr/>
            </a:pPr>
            <a:r>
              <a:rPr lang="fr-FR" sz="5400" b="1" dirty="0" smtClean="0">
                <a:solidFill>
                  <a:schemeClr val="bg1"/>
                </a:solidFill>
                <a:latin typeface="Arial" pitchFamily="34" charset="0"/>
                <a:cs typeface="Arial" pitchFamily="34" charset="0"/>
              </a:rPr>
              <a:t>Un témoignage pour </a:t>
            </a:r>
            <a:r>
              <a:rPr lang="fr-FR" sz="5400" b="1" smtClean="0">
                <a:solidFill>
                  <a:schemeClr val="bg1"/>
                </a:solidFill>
                <a:latin typeface="Arial" pitchFamily="34" charset="0"/>
                <a:cs typeface="Arial" pitchFamily="34" charset="0"/>
              </a:rPr>
              <a:t>le cycle 3</a:t>
            </a:r>
            <a:endParaRPr lang="fr-FR" sz="5400" b="1" dirty="0">
              <a:solidFill>
                <a:schemeClr val="bg1">
                  <a:lumMod val="75000"/>
                </a:schemeClr>
              </a:solidFill>
              <a:latin typeface="Arial" pitchFamily="34" charset="0"/>
              <a:cs typeface="Arial" pitchFamily="34" charset="0"/>
            </a:endParaRPr>
          </a:p>
        </p:txBody>
      </p:sp>
      <p:sp>
        <p:nvSpPr>
          <p:cNvPr id="4" name="Sous-titre 2"/>
          <p:cNvSpPr>
            <a:spLocks noGrp="1"/>
          </p:cNvSpPr>
          <p:nvPr>
            <p:ph type="subTitle" idx="1"/>
          </p:nvPr>
        </p:nvSpPr>
        <p:spPr>
          <a:xfrm>
            <a:off x="286603" y="4565414"/>
            <a:ext cx="8749447" cy="1521488"/>
          </a:xfrm>
        </p:spPr>
        <p:txBody>
          <a:bodyPr rtlCol="0">
            <a:noAutofit/>
          </a:bodyPr>
          <a:lstStyle/>
          <a:p>
            <a:pPr eaLnBrk="1" fontAlgn="auto" hangingPunct="1">
              <a:spcAft>
                <a:spcPts val="0"/>
              </a:spcAft>
              <a:buFont typeface="Arial" pitchFamily="34" charset="0"/>
              <a:buNone/>
              <a:defRPr/>
            </a:pPr>
            <a:r>
              <a:rPr lang="fr-FR" dirty="0" smtClean="0"/>
              <a:t>Formation </a:t>
            </a:r>
            <a:r>
              <a:rPr lang="fr-FR" dirty="0" smtClean="0"/>
              <a:t>disciplinaire Technologie</a:t>
            </a:r>
            <a:endParaRPr lang="fr-FR" dirty="0" smtClean="0"/>
          </a:p>
          <a:p>
            <a:pPr algn="l"/>
            <a:r>
              <a:rPr lang="fr-FR" sz="2000" b="1" dirty="0" smtClean="0">
                <a:solidFill>
                  <a:schemeClr val="tx1"/>
                </a:solidFill>
              </a:rPr>
              <a:t>Mme Esch</a:t>
            </a:r>
            <a:r>
              <a:rPr lang="fr-FR" sz="2000" b="1" dirty="0">
                <a:solidFill>
                  <a:schemeClr val="tx1"/>
                </a:solidFill>
              </a:rPr>
              <a:t>, </a:t>
            </a:r>
            <a:r>
              <a:rPr lang="fr-FR" sz="2000" b="1" dirty="0" smtClean="0">
                <a:solidFill>
                  <a:schemeClr val="tx1"/>
                </a:solidFill>
              </a:rPr>
              <a:t>M. </a:t>
            </a:r>
            <a:r>
              <a:rPr lang="fr-FR" sz="2000" b="1" dirty="0">
                <a:solidFill>
                  <a:schemeClr val="tx1"/>
                </a:solidFill>
              </a:rPr>
              <a:t>Kazmierowski, </a:t>
            </a:r>
            <a:r>
              <a:rPr lang="fr-FR" sz="2000" b="1" dirty="0" smtClean="0">
                <a:solidFill>
                  <a:schemeClr val="tx1"/>
                </a:solidFill>
              </a:rPr>
              <a:t>M. </a:t>
            </a:r>
            <a:r>
              <a:rPr lang="fr-FR" sz="2000" b="1" dirty="0" err="1" smtClean="0">
                <a:solidFill>
                  <a:schemeClr val="tx1"/>
                </a:solidFill>
              </a:rPr>
              <a:t>Abend</a:t>
            </a:r>
            <a:r>
              <a:rPr lang="fr-FR" sz="2000" b="1" dirty="0" smtClean="0">
                <a:solidFill>
                  <a:schemeClr val="tx1"/>
                </a:solidFill>
              </a:rPr>
              <a:t> , M. Pichot, M. Nibart, professeurs de technologie</a:t>
            </a:r>
            <a:endParaRPr lang="fr-FR" sz="2000" b="1" dirty="0">
              <a:solidFill>
                <a:schemeClr val="tx1"/>
              </a:solidFill>
            </a:endParaRPr>
          </a:p>
          <a:p>
            <a:pPr algn="l"/>
            <a:r>
              <a:rPr lang="fr-FR" sz="2000" b="1" dirty="0">
                <a:solidFill>
                  <a:schemeClr val="tx1"/>
                </a:solidFill>
              </a:rPr>
              <a:t>Mme </a:t>
            </a:r>
            <a:r>
              <a:rPr lang="fr-FR" sz="2000" b="1" dirty="0" err="1">
                <a:solidFill>
                  <a:schemeClr val="tx1"/>
                </a:solidFill>
              </a:rPr>
              <a:t>Bulard</a:t>
            </a:r>
            <a:r>
              <a:rPr lang="fr-FR" sz="2000" b="1" dirty="0">
                <a:solidFill>
                  <a:schemeClr val="tx1"/>
                </a:solidFill>
              </a:rPr>
              <a:t>, M. </a:t>
            </a:r>
            <a:r>
              <a:rPr lang="fr-FR" sz="2000" b="1" dirty="0" err="1">
                <a:solidFill>
                  <a:schemeClr val="tx1"/>
                </a:solidFill>
              </a:rPr>
              <a:t>Fourmessol</a:t>
            </a:r>
            <a:r>
              <a:rPr lang="fr-FR" sz="2000" b="1" dirty="0">
                <a:solidFill>
                  <a:schemeClr val="tx1"/>
                </a:solidFill>
              </a:rPr>
              <a:t>, M. </a:t>
            </a:r>
            <a:r>
              <a:rPr lang="fr-FR" sz="2000" b="1" dirty="0" smtClean="0">
                <a:solidFill>
                  <a:schemeClr val="tx1"/>
                </a:solidFill>
              </a:rPr>
              <a:t>André, </a:t>
            </a:r>
            <a:r>
              <a:rPr lang="fr-FR" sz="2000" b="1" dirty="0">
                <a:solidFill>
                  <a:schemeClr val="tx1"/>
                </a:solidFill>
              </a:rPr>
              <a:t>professeurs de </a:t>
            </a:r>
            <a:r>
              <a:rPr lang="fr-FR" sz="2000" b="1" dirty="0" smtClean="0">
                <a:solidFill>
                  <a:schemeClr val="tx1"/>
                </a:solidFill>
              </a:rPr>
              <a:t>Sciences de la vie et de la terre</a:t>
            </a:r>
            <a:endParaRPr lang="fr-FR" sz="2000" b="1" dirty="0">
              <a:solidFill>
                <a:schemeClr val="tx1"/>
              </a:solidFill>
            </a:endParaRPr>
          </a:p>
        </p:txBody>
      </p:sp>
    </p:spTree>
    <p:extLst>
      <p:ext uri="{BB962C8B-B14F-4D97-AF65-F5344CB8AC3E}">
        <p14:creationId xmlns:p14="http://schemas.microsoft.com/office/powerpoint/2010/main" val="1725623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t>     </a:t>
            </a:r>
            <a:r>
              <a:rPr lang="fr-FR" sz="2000" b="1" i="1" smtClean="0"/>
              <a:t>Un témoignage pour le cycle 3</a:t>
            </a:r>
            <a:endParaRPr lang="fr-FR" sz="2000" b="1" i="1" dirty="0">
              <a:solidFill>
                <a:srgbClr val="FFFFFF"/>
              </a:solidFill>
            </a:endParaRPr>
          </a:p>
        </p:txBody>
      </p:sp>
      <p:sp>
        <p:nvSpPr>
          <p:cNvPr id="5" name="Espace réservé du contenu 2"/>
          <p:cNvSpPr txBox="1">
            <a:spLocks/>
          </p:cNvSpPr>
          <p:nvPr/>
        </p:nvSpPr>
        <p:spPr bwMode="auto">
          <a:xfrm>
            <a:off x="755650" y="1557338"/>
            <a:ext cx="8135938"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charset="0"/>
              <a:buChar char="•"/>
              <a:defRPr sz="3200">
                <a:solidFill>
                  <a:schemeClr val="tx1"/>
                </a:solidFill>
                <a:latin typeface="Calibri" pitchFamily="34" charset="0"/>
              </a:defRPr>
            </a:lvl1pPr>
            <a:lvl2pPr defTabSz="457200" eaLnBrk="0" hangingPunct="0">
              <a:spcBef>
                <a:spcPct val="20000"/>
              </a:spcBef>
              <a:buFont typeface="Arial" charset="0"/>
              <a:buChar char="–"/>
              <a:defRPr sz="2800">
                <a:solidFill>
                  <a:schemeClr val="tx1"/>
                </a:solidFill>
                <a:latin typeface="Calibri" pitchFamily="34" charset="0"/>
              </a:defRPr>
            </a:lvl2pPr>
            <a:lvl3pPr marL="1143000" indent="-228600" defTabSz="457200" eaLnBrk="0" hangingPunct="0">
              <a:spcBef>
                <a:spcPct val="20000"/>
              </a:spcBef>
              <a:buFont typeface="Arial" charset="0"/>
              <a:buChar char="•"/>
              <a:defRPr sz="2400">
                <a:solidFill>
                  <a:schemeClr val="tx1"/>
                </a:solidFill>
                <a:latin typeface="Calibri" pitchFamily="34" charset="0"/>
              </a:defRPr>
            </a:lvl3pPr>
            <a:lvl4pPr marL="1600200" indent="-228600" defTabSz="457200" eaLnBrk="0" hangingPunct="0">
              <a:spcBef>
                <a:spcPct val="20000"/>
              </a:spcBef>
              <a:buFont typeface="Arial" charset="0"/>
              <a:buChar char="–"/>
              <a:defRPr sz="2000">
                <a:solidFill>
                  <a:schemeClr val="tx1"/>
                </a:solidFill>
                <a:latin typeface="Calibri" pitchFamily="34" charset="0"/>
              </a:defRPr>
            </a:lvl4pPr>
            <a:lvl5pPr marL="2057400" indent="-228600"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defTabSz="914400">
              <a:spcBef>
                <a:spcPts val="0"/>
              </a:spcBef>
              <a:buNone/>
            </a:pPr>
            <a:r>
              <a:rPr lang="fr-FR" sz="2400" b="1" dirty="0"/>
              <a:t>Problème à résoudre : </a:t>
            </a:r>
          </a:p>
          <a:p>
            <a:pPr marL="0" indent="0" algn="just" defTabSz="914400">
              <a:spcBef>
                <a:spcPts val="0"/>
              </a:spcBef>
              <a:buNone/>
            </a:pPr>
            <a:r>
              <a:rPr lang="fr-FR" sz="2000" dirty="0"/>
              <a:t>A partir des </a:t>
            </a:r>
            <a:r>
              <a:rPr lang="fr-FR" sz="2000" b="1" dirty="0"/>
              <a:t>ressources</a:t>
            </a:r>
            <a:r>
              <a:rPr lang="fr-FR" sz="2000" dirty="0"/>
              <a:t> mises à votre disposition, vous devez aider Camille à </a:t>
            </a:r>
            <a:r>
              <a:rPr lang="fr-FR" sz="2000" b="1" dirty="0"/>
              <a:t>rédiger un texte court  </a:t>
            </a:r>
            <a:r>
              <a:rPr lang="fr-FR" sz="2000" dirty="0"/>
              <a:t>(entre 5 et 10 lignes) mettant en évidence le </a:t>
            </a:r>
            <a:r>
              <a:rPr lang="fr-FR" sz="2000" b="1" dirty="0"/>
              <a:t>besoin de préserver certaines espèces d’oiseaux </a:t>
            </a:r>
            <a:r>
              <a:rPr lang="fr-FR" sz="2000" dirty="0"/>
              <a:t>comme les moineaux en les nourrissant en hiver.</a:t>
            </a:r>
          </a:p>
          <a:p>
            <a:pPr marL="0" indent="0" algn="just" defTabSz="914400">
              <a:spcBef>
                <a:spcPts val="0"/>
              </a:spcBef>
              <a:buNone/>
            </a:pPr>
            <a:endParaRPr lang="fr-FR" sz="2400" dirty="0" smtClean="0"/>
          </a:p>
        </p:txBody>
      </p:sp>
      <p:sp>
        <p:nvSpPr>
          <p:cNvPr id="4100" name="Rectangle 2"/>
          <p:cNvSpPr>
            <a:spLocks noChangeArrowheads="1"/>
          </p:cNvSpPr>
          <p:nvPr/>
        </p:nvSpPr>
        <p:spPr bwMode="auto">
          <a:xfrm>
            <a:off x="684213" y="620713"/>
            <a:ext cx="6983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800" b="1" dirty="0" smtClean="0">
                <a:solidFill>
                  <a:srgbClr val="0062A8"/>
                </a:solidFill>
                <a:ea typeface="Arial" charset="0"/>
                <a:cs typeface="Calibri" pitchFamily="34" charset="0"/>
              </a:rPr>
              <a:t>Séquence 1 : expression du besoin</a:t>
            </a:r>
            <a:endParaRPr lang="fr-FR" altLang="fr-FR" sz="2800" b="1" dirty="0">
              <a:ea typeface="Arial" charset="0"/>
              <a:cs typeface="Calibri" pitchFamily="34" charset="0"/>
            </a:endParaRPr>
          </a:p>
        </p:txBody>
      </p:sp>
      <p:sp>
        <p:nvSpPr>
          <p:cNvPr id="1026" name="Carré corné 27"/>
          <p:cNvSpPr>
            <a:spLocks noChangeArrowheads="1"/>
          </p:cNvSpPr>
          <p:nvPr/>
        </p:nvSpPr>
        <p:spPr bwMode="auto">
          <a:xfrm>
            <a:off x="6127844" y="3808192"/>
            <a:ext cx="2763743" cy="2619375"/>
          </a:xfrm>
          <a:prstGeom prst="foldedCorner">
            <a:avLst>
              <a:gd name="adj" fmla="val 6019"/>
            </a:avLst>
          </a:prstGeom>
          <a:solidFill>
            <a:srgbClr val="FFFFFF"/>
          </a:solidFill>
          <a:ln w="9525">
            <a:solidFill>
              <a:srgbClr val="000000"/>
            </a:solidFill>
            <a:round/>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ts val="2000"/>
              </a:spcBef>
              <a:spcAft>
                <a:spcPts val="600"/>
              </a:spcAft>
              <a:buClrTx/>
              <a:buSzTx/>
              <a:buFontTx/>
              <a:buNone/>
              <a:tabLst/>
            </a:pPr>
            <a:r>
              <a:rPr kumimoji="0" lang="fr-FR" sz="900" b="1" i="0" u="none" strike="noStrike" cap="none" normalizeH="0" baseline="0" smtClean="0">
                <a:ln>
                  <a:noFill/>
                </a:ln>
                <a:solidFill>
                  <a:srgbClr val="1A1A1A"/>
                </a:solidFill>
                <a:effectLst/>
                <a:latin typeface="Arial" pitchFamily="34" charset="0"/>
                <a:cs typeface="Arial" pitchFamily="34" charset="0"/>
              </a:rPr>
              <a:t>Pourquoi les moineaux désertent-ils nos villes ?</a:t>
            </a:r>
          </a:p>
          <a:p>
            <a:pPr marL="0" marR="0" lvl="0" indent="0" algn="just" defTabSz="914400" rtl="0" eaLnBrk="1" fontAlgn="base" latinLnBrk="0" hangingPunct="1">
              <a:lnSpc>
                <a:spcPct val="100000"/>
              </a:lnSpc>
              <a:spcBef>
                <a:spcPct val="0"/>
              </a:spcBef>
              <a:spcAft>
                <a:spcPts val="600"/>
              </a:spcAft>
              <a:buClrTx/>
              <a:buSzTx/>
              <a:buFontTx/>
              <a:buNone/>
              <a:tabLst/>
            </a:pPr>
            <a:r>
              <a:rPr kumimoji="0" lang="fr-FR" sz="900" b="0" i="0" u="none" strike="noStrike" cap="none" normalizeH="0" baseline="0" smtClean="0">
                <a:ln>
                  <a:noFill/>
                </a:ln>
                <a:solidFill>
                  <a:srgbClr val="333333"/>
                </a:solidFill>
                <a:effectLst/>
                <a:latin typeface="Arial" pitchFamily="34" charset="0"/>
                <a:cs typeface="Arial" pitchFamily="34" charset="0"/>
              </a:rPr>
              <a:t>Une étude scientifique actuellement en cours montre déjà qu’il existe deux facteurs liés à la mortalité des moineaux :</a:t>
            </a:r>
          </a:p>
          <a:p>
            <a:pPr marL="457200" marR="0" lvl="1" indent="0" algn="just" defTabSz="914400" rtl="0" eaLnBrk="1" fontAlgn="base" latinLnBrk="0" hangingPunct="1">
              <a:lnSpc>
                <a:spcPct val="100000"/>
              </a:lnSpc>
              <a:spcBef>
                <a:spcPct val="0"/>
              </a:spcBef>
              <a:spcAft>
                <a:spcPts val="600"/>
              </a:spcAft>
              <a:buClr>
                <a:srgbClr val="333333"/>
              </a:buClr>
              <a:buSzTx/>
              <a:buFont typeface="Symbol" pitchFamily="18" charset="2"/>
              <a:buChar char="-"/>
              <a:tabLst/>
            </a:pPr>
            <a:r>
              <a:rPr kumimoji="0" lang="fr-FR" sz="900" b="0" i="0" u="none" strike="noStrike" cap="none" normalizeH="0" baseline="0" smtClean="0">
                <a:ln>
                  <a:noFill/>
                </a:ln>
                <a:solidFill>
                  <a:srgbClr val="333333"/>
                </a:solidFill>
                <a:effectLst/>
                <a:latin typeface="Arial" pitchFamily="34" charset="0"/>
                <a:cs typeface="Arial" pitchFamily="34" charset="0"/>
              </a:rPr>
              <a:t>L’apparition de maladies liées à l’impact des pollutions sonores, lumineuses et chimiques sur l’organisme animal.</a:t>
            </a:r>
          </a:p>
          <a:p>
            <a:pPr marL="457200" marR="0" lvl="1" indent="0" algn="just" defTabSz="914400" rtl="0" eaLnBrk="1" fontAlgn="base" latinLnBrk="0" hangingPunct="1">
              <a:lnSpc>
                <a:spcPct val="100000"/>
              </a:lnSpc>
              <a:spcBef>
                <a:spcPct val="0"/>
              </a:spcBef>
              <a:spcAft>
                <a:spcPct val="0"/>
              </a:spcAft>
              <a:buClr>
                <a:srgbClr val="333333"/>
              </a:buClr>
              <a:buSzTx/>
              <a:buFont typeface="Symbol" pitchFamily="18" charset="2"/>
              <a:buChar char="-"/>
              <a:tabLst/>
            </a:pPr>
            <a:r>
              <a:rPr kumimoji="0" lang="fr-FR" sz="900" b="0" i="0" u="none" strike="noStrike" cap="none" normalizeH="0" baseline="0" smtClean="0">
                <a:ln>
                  <a:noFill/>
                </a:ln>
                <a:solidFill>
                  <a:srgbClr val="333333"/>
                </a:solidFill>
                <a:effectLst/>
                <a:latin typeface="Arial" pitchFamily="34" charset="0"/>
                <a:cs typeface="Arial" pitchFamily="34" charset="0"/>
              </a:rPr>
              <a:t>L’existence d‘un stress nutritionnel en hiver. En effet, tout va bien pour les adultes qui trouvent assez de nourriture dans les restes de fastfood pour survivre. Mais pour élever leurs petits, ils ont besoin d’aliments plus protéinés comme des insectes, qu’ils ne trouvent pas durant cette période. […]</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27" name="Carré corné 28"/>
          <p:cNvSpPr>
            <a:spLocks noChangeArrowheads="1"/>
          </p:cNvSpPr>
          <p:nvPr/>
        </p:nvSpPr>
        <p:spPr bwMode="auto">
          <a:xfrm rot="20904713">
            <a:off x="3211545" y="3867534"/>
            <a:ext cx="3413125" cy="1920859"/>
          </a:xfrm>
          <a:prstGeom prst="foldedCorner">
            <a:avLst>
              <a:gd name="adj" fmla="val 5676"/>
            </a:avLst>
          </a:prstGeom>
          <a:solidFill>
            <a:srgbClr val="FFFFFF"/>
          </a:solidFill>
          <a:ln w="9525">
            <a:solidFill>
              <a:srgbClr val="000000"/>
            </a:solidFill>
            <a:round/>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fr-FR" sz="900" b="1" i="0" u="none" strike="noStrike" cap="none" normalizeH="0" baseline="0" dirty="0" smtClean="0">
                <a:ln>
                  <a:noFill/>
                </a:ln>
                <a:solidFill>
                  <a:srgbClr val="1A1A1A"/>
                </a:solidFill>
                <a:effectLst/>
                <a:latin typeface="Arial" pitchFamily="34" charset="0"/>
                <a:cs typeface="Arial" pitchFamily="34" charset="0"/>
              </a:rPr>
              <a:t>Des mangeoires et abreuvoirs pour venir en aide aux oiseaux durant l’hiver</a:t>
            </a:r>
            <a:endParaRPr kumimoji="0" lang="fr-FR" sz="9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ts val="600"/>
              </a:spcAft>
              <a:buClrTx/>
              <a:buSzTx/>
              <a:buFontTx/>
              <a:buNone/>
              <a:tabLst/>
            </a:pPr>
            <a:r>
              <a:rPr kumimoji="0" lang="fr-FR" sz="900" b="0" i="0" u="none" strike="noStrike" cap="none" normalizeH="0" baseline="0" dirty="0" smtClean="0">
                <a:ln>
                  <a:noFill/>
                </a:ln>
                <a:solidFill>
                  <a:srgbClr val="333333"/>
                </a:solidFill>
                <a:effectLst/>
                <a:latin typeface="Arial" pitchFamily="34" charset="0"/>
                <a:cs typeface="Arial" pitchFamily="34" charset="0"/>
              </a:rPr>
              <a:t>Vous pouvez donner un petit coup de pouce à la nature en installant des mangeoires dans votre jardin ou sur un appui de votre balcon. Pour permettre aux oiseaux de se désaltérer et de se baigner (l’entretien du plumage est primordial pour lutter contre le froid), il est recommandé de leur fournir un abreuvoir.</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dirty="0" smtClean="0">
                <a:ln>
                  <a:noFill/>
                </a:ln>
                <a:solidFill>
                  <a:srgbClr val="333333"/>
                </a:solidFill>
                <a:effectLst/>
                <a:latin typeface="Arial" pitchFamily="34" charset="0"/>
                <a:cs typeface="Arial" pitchFamily="34" charset="0"/>
              </a:rPr>
              <a:t>Ces distributeurs, qui peuvent être achetés ou facilement fabriqués, doivent être régulièrement nettoyés afin de limiter la propagation des maladies. Ils doivent également maintenir la nourriture à l’abri de l’humidité et des intempéries et rester hors d’atteinte des prédateurs. […]</a:t>
            </a:r>
            <a:endParaRPr kumimoji="0" lang="fr-FR" sz="9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Carré corné 30"/>
          <p:cNvSpPr>
            <a:spLocks noChangeArrowheads="1"/>
          </p:cNvSpPr>
          <p:nvPr/>
        </p:nvSpPr>
        <p:spPr bwMode="auto">
          <a:xfrm rot="1125714">
            <a:off x="767365" y="3902489"/>
            <a:ext cx="2662842" cy="2596256"/>
          </a:xfrm>
          <a:prstGeom prst="foldedCorner">
            <a:avLst>
              <a:gd name="adj" fmla="val 5741"/>
            </a:avLst>
          </a:prstGeom>
          <a:solidFill>
            <a:srgbClr val="FFFFFF"/>
          </a:solidFill>
          <a:ln w="9525">
            <a:solidFill>
              <a:srgbClr val="000000"/>
            </a:solidFill>
            <a:round/>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fr-FR" sz="800" b="0" i="0" u="none" strike="noStrike" cap="none" normalizeH="0" baseline="0" dirty="0" smtClean="0">
                <a:ln>
                  <a:noFill/>
                </a:ln>
                <a:solidFill>
                  <a:srgbClr val="333333"/>
                </a:solidFill>
                <a:effectLst/>
                <a:latin typeface="Arial" pitchFamily="34" charset="0"/>
                <a:cs typeface="Arial" pitchFamily="34" charset="0"/>
              </a:rPr>
              <a:t>À la fin de l’automne, certains oiseaux non migrateurs (l’accenteur mouchet, le rouge-gorge, la sittelle </a:t>
            </a:r>
            <a:r>
              <a:rPr kumimoji="0" lang="fr-FR" sz="800" b="0" i="0" u="none" strike="noStrike" cap="none" normalizeH="0" baseline="0" dirty="0" err="1" smtClean="0">
                <a:ln>
                  <a:noFill/>
                </a:ln>
                <a:solidFill>
                  <a:srgbClr val="333333"/>
                </a:solidFill>
                <a:effectLst/>
                <a:latin typeface="Arial" pitchFamily="34" charset="0"/>
                <a:cs typeface="Arial" pitchFamily="34" charset="0"/>
              </a:rPr>
              <a:t>torchepot</a:t>
            </a:r>
            <a:r>
              <a:rPr kumimoji="0" lang="fr-FR" sz="800" b="0" i="0" u="none" strike="noStrike" cap="none" normalizeH="0" baseline="0" dirty="0" smtClean="0">
                <a:ln>
                  <a:noFill/>
                </a:ln>
                <a:solidFill>
                  <a:srgbClr val="333333"/>
                </a:solidFill>
                <a:effectLst/>
                <a:latin typeface="Arial" pitchFamily="34" charset="0"/>
                <a:cs typeface="Arial" pitchFamily="34" charset="0"/>
              </a:rPr>
              <a:t>, le pinson des arbres et le moineau domestique) modifient leur comportement alimentaire et deviennent granivores ou frugivores.</a:t>
            </a:r>
            <a:endParaRPr kumimoji="0" lang="fr-FR" sz="8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ts val="600"/>
              </a:spcAft>
              <a:buClrTx/>
              <a:buSzTx/>
              <a:buFontTx/>
              <a:buNone/>
              <a:tabLst/>
            </a:pPr>
            <a:r>
              <a:rPr kumimoji="0" lang="fr-FR" sz="800" b="1" i="0" u="none" strike="noStrike" cap="none" normalizeH="0" baseline="0" dirty="0" smtClean="0">
                <a:ln>
                  <a:noFill/>
                </a:ln>
                <a:solidFill>
                  <a:srgbClr val="1A1A1A"/>
                </a:solidFill>
                <a:effectLst/>
                <a:latin typeface="Arial" pitchFamily="34" charset="0"/>
                <a:cs typeface="Arial" pitchFamily="34" charset="0"/>
              </a:rPr>
              <a:t>L'hiver, une saison meurtrière pour les oiseaux</a:t>
            </a:r>
            <a:endParaRPr kumimoji="0" lang="fr-FR" sz="8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rgbClr val="333333"/>
                </a:solidFill>
                <a:effectLst/>
                <a:latin typeface="Arial" pitchFamily="34" charset="0"/>
                <a:cs typeface="Arial" pitchFamily="34" charset="0"/>
              </a:rPr>
              <a:t>L’hiver peut être critique pour les oiseaux qui consacrent la quasi-totalité de leur journée à rechercher de la nourriture pour résister au froid. En hiver les insectes et les graines se font rares et l’apparition de la neige et du verglas dissimulent les ressources alimentaires. Par ailleurs les jours plus courts leur laissent moins de temps pour trouver leur ration quotidienne. Pour les oiseaux présents sur notre territoire, l’hiver est la saison la plus meurtrière. Certains oiseaux peuvent changer leur mode alimentaire devant la raréfaction des proies. Ainsi, le pinson des arbres, insectivore en été, devient friand de graines en hiver.</a:t>
            </a:r>
            <a:r>
              <a:rPr kumimoji="0" lang="fr-FR" sz="800" b="0" i="0" u="none" strike="noStrike" cap="none" normalizeH="0" baseline="0" dirty="0" smtClean="0">
                <a:ln>
                  <a:noFill/>
                </a:ln>
                <a:solidFill>
                  <a:srgbClr val="000099"/>
                </a:solidFill>
                <a:effectLst/>
                <a:latin typeface="Arial" pitchFamily="34" charset="0"/>
                <a:cs typeface="Arial" pitchFamily="34" charset="0"/>
              </a:rPr>
              <a:t>​ […]</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94999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t>     </a:t>
            </a:r>
            <a:r>
              <a:rPr lang="fr-FR" sz="2000" b="1" i="1" smtClean="0"/>
              <a:t>Un témoignage pour le cycle 3</a:t>
            </a:r>
            <a:endParaRPr lang="fr-FR" sz="2000" b="1" i="1" dirty="0">
              <a:solidFill>
                <a:srgbClr val="FFFFFF"/>
              </a:solidFill>
            </a:endParaRPr>
          </a:p>
        </p:txBody>
      </p:sp>
      <p:sp>
        <p:nvSpPr>
          <p:cNvPr id="5" name="Espace réservé du contenu 2"/>
          <p:cNvSpPr txBox="1">
            <a:spLocks/>
          </p:cNvSpPr>
          <p:nvPr/>
        </p:nvSpPr>
        <p:spPr bwMode="auto">
          <a:xfrm>
            <a:off x="755650" y="1143933"/>
            <a:ext cx="8135938" cy="571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charset="0"/>
              <a:buChar char="•"/>
              <a:defRPr sz="3200">
                <a:solidFill>
                  <a:schemeClr val="tx1"/>
                </a:solidFill>
                <a:latin typeface="Calibri" pitchFamily="34" charset="0"/>
              </a:defRPr>
            </a:lvl1pPr>
            <a:lvl2pPr defTabSz="457200" eaLnBrk="0" hangingPunct="0">
              <a:spcBef>
                <a:spcPct val="20000"/>
              </a:spcBef>
              <a:buFont typeface="Arial" charset="0"/>
              <a:buChar char="–"/>
              <a:defRPr sz="2800">
                <a:solidFill>
                  <a:schemeClr val="tx1"/>
                </a:solidFill>
                <a:latin typeface="Calibri" pitchFamily="34" charset="0"/>
              </a:defRPr>
            </a:lvl2pPr>
            <a:lvl3pPr marL="1143000" indent="-228600" defTabSz="457200" eaLnBrk="0" hangingPunct="0">
              <a:spcBef>
                <a:spcPct val="20000"/>
              </a:spcBef>
              <a:buFont typeface="Arial" charset="0"/>
              <a:buChar char="•"/>
              <a:defRPr sz="2400">
                <a:solidFill>
                  <a:schemeClr val="tx1"/>
                </a:solidFill>
                <a:latin typeface="Calibri" pitchFamily="34" charset="0"/>
              </a:defRPr>
            </a:lvl3pPr>
            <a:lvl4pPr marL="1600200" indent="-228600" defTabSz="457200" eaLnBrk="0" hangingPunct="0">
              <a:spcBef>
                <a:spcPct val="20000"/>
              </a:spcBef>
              <a:buFont typeface="Arial" charset="0"/>
              <a:buChar char="–"/>
              <a:defRPr sz="2000">
                <a:solidFill>
                  <a:schemeClr val="tx1"/>
                </a:solidFill>
                <a:latin typeface="Calibri" pitchFamily="34" charset="0"/>
              </a:defRPr>
            </a:lvl4pPr>
            <a:lvl5pPr marL="2057400" indent="-228600"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algn="just" defTabSz="914400">
              <a:spcBef>
                <a:spcPts val="0"/>
              </a:spcBef>
              <a:buNone/>
            </a:pPr>
            <a:r>
              <a:rPr lang="fr-FR" sz="2400" b="1" dirty="0"/>
              <a:t>Production attendue en Technologie : </a:t>
            </a:r>
            <a:endParaRPr lang="fr-FR" sz="2400" b="1" dirty="0" smtClean="0"/>
          </a:p>
          <a:p>
            <a:pPr marL="0" indent="0">
              <a:buNone/>
            </a:pPr>
            <a:r>
              <a:rPr lang="fr-FR" sz="1800" dirty="0"/>
              <a:t>A partir  des informations fournies par la  société d’ornithologie</a:t>
            </a:r>
            <a:r>
              <a:rPr lang="fr-FR" sz="1800" b="1" dirty="0"/>
              <a:t> Rédiger un texte court</a:t>
            </a:r>
            <a:r>
              <a:rPr lang="fr-FR" sz="1800" dirty="0"/>
              <a:t> sur le</a:t>
            </a:r>
            <a:r>
              <a:rPr lang="fr-FR" sz="1800" b="1" dirty="0"/>
              <a:t> besoin de préserver certaines espèces d’oiseaux</a:t>
            </a:r>
            <a:r>
              <a:rPr lang="fr-FR" sz="1800" dirty="0"/>
              <a:t> en les nourrissant en hiver. Ce texte doit préciser ce qui est attendu par la  société d’ornithologie.</a:t>
            </a:r>
          </a:p>
        </p:txBody>
      </p:sp>
      <p:sp>
        <p:nvSpPr>
          <p:cNvPr id="4100" name="Rectangle 2"/>
          <p:cNvSpPr>
            <a:spLocks noChangeArrowheads="1"/>
          </p:cNvSpPr>
          <p:nvPr/>
        </p:nvSpPr>
        <p:spPr bwMode="auto">
          <a:xfrm>
            <a:off x="684213" y="620713"/>
            <a:ext cx="6983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800" b="1" dirty="0" smtClean="0">
                <a:solidFill>
                  <a:srgbClr val="0062A8"/>
                </a:solidFill>
                <a:ea typeface="Arial" charset="0"/>
                <a:cs typeface="Calibri" pitchFamily="34" charset="0"/>
              </a:rPr>
              <a:t>Séquence 1 : expression du besoin</a:t>
            </a:r>
            <a:endParaRPr lang="fr-FR" altLang="fr-FR" sz="2800" b="1" dirty="0">
              <a:ea typeface="Arial" charset="0"/>
              <a:cs typeface="Calibri"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2566461879"/>
              </p:ext>
            </p:extLst>
          </p:nvPr>
        </p:nvGraphicFramePr>
        <p:xfrm>
          <a:off x="755650" y="2608059"/>
          <a:ext cx="8135938" cy="4148920"/>
        </p:xfrm>
        <a:graphic>
          <a:graphicData uri="http://schemas.openxmlformats.org/drawingml/2006/table">
            <a:tbl>
              <a:tblPr>
                <a:tableStyleId>{5C22544A-7EE6-4342-B048-85BDC9FD1C3A}</a:tableStyleId>
              </a:tblPr>
              <a:tblGrid>
                <a:gridCol w="4067969"/>
                <a:gridCol w="4067969"/>
              </a:tblGrid>
              <a:tr h="2654672">
                <a:tc rowSpan="2">
                  <a:txBody>
                    <a:bodyPr/>
                    <a:lstStyle/>
                    <a:p>
                      <a:pPr marL="20955" algn="just">
                        <a:lnSpc>
                          <a:spcPct val="107000"/>
                        </a:lnSpc>
                        <a:spcAft>
                          <a:spcPts val="800"/>
                        </a:spcAft>
                      </a:pPr>
                      <a:r>
                        <a:rPr lang="fr-FR" sz="1800" b="1" dirty="0">
                          <a:effectLst/>
                        </a:rPr>
                        <a:t>Compétences travaillées (socle commun)</a:t>
                      </a:r>
                    </a:p>
                    <a:p>
                      <a:pPr>
                        <a:lnSpc>
                          <a:spcPct val="100000"/>
                        </a:lnSpc>
                        <a:spcAft>
                          <a:spcPts val="0"/>
                        </a:spcAft>
                      </a:pPr>
                      <a:r>
                        <a:rPr lang="fr-FR" sz="1600" b="1" dirty="0" smtClean="0">
                          <a:solidFill>
                            <a:srgbClr val="FF0000"/>
                          </a:solidFill>
                          <a:effectLst/>
                        </a:rPr>
                        <a:t>Pratiquer des langages</a:t>
                      </a:r>
                    </a:p>
                    <a:p>
                      <a:pPr>
                        <a:lnSpc>
                          <a:spcPct val="100000"/>
                        </a:lnSpc>
                        <a:spcAft>
                          <a:spcPts val="0"/>
                        </a:spcAft>
                      </a:pPr>
                      <a:r>
                        <a:rPr lang="fr-FR" sz="1600" b="1" dirty="0" smtClean="0">
                          <a:effectLst/>
                        </a:rPr>
                        <a:t>Exploiter </a:t>
                      </a:r>
                      <a:r>
                        <a:rPr lang="fr-FR" sz="1600" b="1" dirty="0">
                          <a:effectLst/>
                        </a:rPr>
                        <a:t>un document constitué de divers supports </a:t>
                      </a:r>
                      <a:r>
                        <a:rPr lang="fr-FR" sz="1600" dirty="0">
                          <a:effectLst/>
                        </a:rPr>
                        <a:t>(texte, schéma, graphique, tableau, algorithme simple). </a:t>
                      </a:r>
                      <a:endParaRPr lang="fr-FR" sz="1600" dirty="0" smtClean="0">
                        <a:effectLst/>
                      </a:endParaRPr>
                    </a:p>
                    <a:p>
                      <a:pPr>
                        <a:lnSpc>
                          <a:spcPct val="100000"/>
                        </a:lnSpc>
                        <a:spcAft>
                          <a:spcPts val="0"/>
                        </a:spcAft>
                      </a:pPr>
                      <a:r>
                        <a:rPr lang="fr-FR" sz="1600" b="1" i="1" dirty="0" smtClean="0">
                          <a:effectLst/>
                        </a:rPr>
                        <a:t>Domaine du socle : 1</a:t>
                      </a:r>
                    </a:p>
                    <a:p>
                      <a:pPr>
                        <a:lnSpc>
                          <a:spcPct val="100000"/>
                        </a:lnSpc>
                        <a:spcAft>
                          <a:spcPts val="0"/>
                        </a:spcAft>
                      </a:pPr>
                      <a:r>
                        <a:rPr lang="fr-FR" sz="1600" b="1" dirty="0" smtClean="0">
                          <a:solidFill>
                            <a:srgbClr val="FF0000"/>
                          </a:solidFill>
                          <a:effectLst/>
                        </a:rPr>
                        <a:t>Concevoir, créer, réaliser</a:t>
                      </a:r>
                      <a:endParaRPr lang="fr-FR" sz="1600" b="1" dirty="0">
                        <a:solidFill>
                          <a:srgbClr val="FF0000"/>
                        </a:solidFill>
                        <a:effectLst/>
                      </a:endParaRPr>
                    </a:p>
                    <a:p>
                      <a:pPr algn="just">
                        <a:lnSpc>
                          <a:spcPct val="100000"/>
                        </a:lnSpc>
                        <a:spcAft>
                          <a:spcPts val="0"/>
                        </a:spcAft>
                      </a:pPr>
                      <a:r>
                        <a:rPr lang="fr-FR" sz="1600" b="1" dirty="0">
                          <a:effectLst/>
                        </a:rPr>
                        <a:t>Décrire</a:t>
                      </a:r>
                      <a:r>
                        <a:rPr lang="fr-FR" sz="1600" dirty="0">
                          <a:effectLst/>
                        </a:rPr>
                        <a:t> le fonctionnement d’objets techniques, </a:t>
                      </a:r>
                      <a:r>
                        <a:rPr lang="fr-FR" sz="1600" b="1" dirty="0">
                          <a:effectLst/>
                        </a:rPr>
                        <a:t>leurs fonctions </a:t>
                      </a:r>
                      <a:r>
                        <a:rPr lang="fr-FR" sz="1600" dirty="0">
                          <a:effectLst/>
                        </a:rPr>
                        <a:t>et leurs constitutions. </a:t>
                      </a:r>
                    </a:p>
                    <a:p>
                      <a:pPr algn="just">
                        <a:lnSpc>
                          <a:spcPct val="100000"/>
                        </a:lnSpc>
                        <a:spcAft>
                          <a:spcPts val="0"/>
                        </a:spcAft>
                      </a:pPr>
                      <a:r>
                        <a:rPr lang="fr-FR" sz="1600" dirty="0">
                          <a:effectLst/>
                        </a:rPr>
                        <a:t> </a:t>
                      </a:r>
                      <a:r>
                        <a:rPr lang="fr-FR" sz="1600" b="1" i="1" dirty="0" smtClean="0">
                          <a:effectLst/>
                        </a:rPr>
                        <a:t>Domaines du socle : 4, 5</a:t>
                      </a:r>
                    </a:p>
                    <a:p>
                      <a:pPr algn="just">
                        <a:lnSpc>
                          <a:spcPct val="100000"/>
                        </a:lnSpc>
                        <a:spcAft>
                          <a:spcPts val="0"/>
                        </a:spcAft>
                      </a:pPr>
                      <a:r>
                        <a:rPr lang="fr-FR" sz="1600" b="1" i="0" dirty="0" smtClean="0">
                          <a:solidFill>
                            <a:srgbClr val="FF0000"/>
                          </a:solidFill>
                          <a:effectLst/>
                          <a:latin typeface="+mn-lt"/>
                          <a:ea typeface="Calibri"/>
                          <a:cs typeface="Calibri"/>
                        </a:rPr>
                        <a:t>S’approprier des outils et des méthodes</a:t>
                      </a:r>
                    </a:p>
                    <a:p>
                      <a:pPr algn="just">
                        <a:lnSpc>
                          <a:spcPct val="100000"/>
                        </a:lnSpc>
                        <a:spcAft>
                          <a:spcPts val="0"/>
                        </a:spcAft>
                      </a:pPr>
                      <a:r>
                        <a:rPr lang="fr-FR" sz="1600" b="1" i="0" dirty="0" smtClean="0">
                          <a:solidFill>
                            <a:srgbClr val="000000"/>
                          </a:solidFill>
                          <a:effectLst/>
                          <a:latin typeface="+mn-lt"/>
                          <a:ea typeface="Calibri"/>
                          <a:cs typeface="Calibri"/>
                        </a:rPr>
                        <a:t>Extraire les informations </a:t>
                      </a:r>
                      <a:r>
                        <a:rPr lang="fr-FR" sz="1600" b="0" i="0" dirty="0" smtClean="0">
                          <a:solidFill>
                            <a:srgbClr val="000000"/>
                          </a:solidFill>
                          <a:effectLst/>
                          <a:latin typeface="+mn-lt"/>
                          <a:ea typeface="Calibri"/>
                          <a:cs typeface="Calibri"/>
                        </a:rPr>
                        <a:t>pertinentes d’un document et </a:t>
                      </a:r>
                      <a:r>
                        <a:rPr lang="fr-FR" sz="1600" b="1" i="0" dirty="0" smtClean="0">
                          <a:solidFill>
                            <a:srgbClr val="000000"/>
                          </a:solidFill>
                          <a:effectLst/>
                          <a:latin typeface="+mn-lt"/>
                          <a:ea typeface="Calibri"/>
                          <a:cs typeface="Calibri"/>
                        </a:rPr>
                        <a:t>les mettre en relation </a:t>
                      </a:r>
                      <a:r>
                        <a:rPr lang="fr-FR" sz="1600" b="0" i="0" dirty="0" smtClean="0">
                          <a:solidFill>
                            <a:srgbClr val="000000"/>
                          </a:solidFill>
                          <a:effectLst/>
                          <a:latin typeface="+mn-lt"/>
                          <a:ea typeface="Calibri"/>
                          <a:cs typeface="Calibri"/>
                        </a:rPr>
                        <a:t>pour répondre à une question.</a:t>
                      </a:r>
                    </a:p>
                    <a:p>
                      <a:pPr algn="just">
                        <a:lnSpc>
                          <a:spcPct val="100000"/>
                        </a:lnSpc>
                        <a:spcAft>
                          <a:spcPts val="0"/>
                        </a:spcAft>
                      </a:pPr>
                      <a:r>
                        <a:rPr lang="fr-FR" sz="1600" b="1" i="1" dirty="0" smtClean="0">
                          <a:solidFill>
                            <a:srgbClr val="000000"/>
                          </a:solidFill>
                          <a:effectLst/>
                          <a:latin typeface="+mn-lt"/>
                          <a:ea typeface="Calibri"/>
                          <a:cs typeface="Calibri"/>
                        </a:rPr>
                        <a:t>Domaine du socle : 2</a:t>
                      </a:r>
                      <a:endParaRPr lang="fr-FR" sz="1600" b="1" i="1" dirty="0">
                        <a:solidFill>
                          <a:srgbClr val="000000"/>
                        </a:solidFill>
                        <a:effectLst/>
                        <a:latin typeface="Calibri"/>
                        <a:ea typeface="Calibri"/>
                        <a:cs typeface="Calibri"/>
                      </a:endParaRPr>
                    </a:p>
                  </a:txBody>
                  <a:tcPr marL="54267" marR="54267" marT="54267" marB="542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fr-FR" sz="1600" dirty="0">
                          <a:effectLst/>
                        </a:rPr>
                        <a:t> </a:t>
                      </a:r>
                      <a:r>
                        <a:rPr lang="fr-FR" sz="1800" b="1" dirty="0">
                          <a:effectLst/>
                        </a:rPr>
                        <a:t>Compétences </a:t>
                      </a:r>
                      <a:r>
                        <a:rPr lang="fr-FR" sz="1800" b="1" dirty="0" smtClean="0">
                          <a:effectLst/>
                        </a:rPr>
                        <a:t>associées</a:t>
                      </a:r>
                      <a:endParaRPr lang="fr-FR" sz="1600" dirty="0">
                        <a:effectLst/>
                      </a:endParaRPr>
                    </a:p>
                    <a:p>
                      <a:pPr algn="just">
                        <a:lnSpc>
                          <a:spcPct val="107000"/>
                        </a:lnSpc>
                        <a:spcAft>
                          <a:spcPts val="0"/>
                        </a:spcAft>
                      </a:pPr>
                      <a:r>
                        <a:rPr lang="fr-FR" sz="1600" dirty="0">
                          <a:effectLst/>
                        </a:rPr>
                        <a:t>Décrire le fonctionnement d’objets techniques, </a:t>
                      </a:r>
                      <a:r>
                        <a:rPr lang="fr-FR" sz="1600" b="1" dirty="0">
                          <a:effectLst/>
                        </a:rPr>
                        <a:t>leurs fonctions </a:t>
                      </a:r>
                      <a:r>
                        <a:rPr lang="fr-FR" sz="1600" dirty="0">
                          <a:effectLst/>
                        </a:rPr>
                        <a:t>et leurs constitutions. </a:t>
                      </a:r>
                    </a:p>
                    <a:p>
                      <a:pPr algn="just">
                        <a:lnSpc>
                          <a:spcPct val="107000"/>
                        </a:lnSpc>
                        <a:spcAft>
                          <a:spcPts val="800"/>
                        </a:spcAft>
                      </a:pPr>
                      <a:r>
                        <a:rPr lang="fr-FR" sz="1600" dirty="0">
                          <a:effectLst/>
                        </a:rPr>
                        <a:t> </a:t>
                      </a:r>
                    </a:p>
                    <a:p>
                      <a:pPr algn="just">
                        <a:lnSpc>
                          <a:spcPct val="107000"/>
                        </a:lnSpc>
                        <a:spcAft>
                          <a:spcPts val="800"/>
                        </a:spcAft>
                      </a:pPr>
                      <a:r>
                        <a:rPr lang="fr-FR" sz="1600" dirty="0">
                          <a:effectLst/>
                        </a:rPr>
                        <a:t> </a:t>
                      </a:r>
                      <a:endParaRPr lang="fr-FR" sz="1600" dirty="0">
                        <a:solidFill>
                          <a:srgbClr val="000000"/>
                        </a:solidFill>
                        <a:effectLst/>
                        <a:latin typeface="Calibri"/>
                        <a:ea typeface="Calibri"/>
                        <a:cs typeface="Calibri"/>
                      </a:endParaRPr>
                    </a:p>
                  </a:txBody>
                  <a:tcPr marL="54267" marR="54267" marT="54267" marB="542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4248">
                <a:tc vMerge="1">
                  <a:txBody>
                    <a:bodyPr/>
                    <a:lstStyle/>
                    <a:p>
                      <a:endParaRPr lang="fr-FR"/>
                    </a:p>
                  </a:txBody>
                  <a:tcPr/>
                </a:tc>
                <a:tc>
                  <a:txBody>
                    <a:bodyPr/>
                    <a:lstStyle/>
                    <a:p>
                      <a:pPr marL="58420" algn="just">
                        <a:lnSpc>
                          <a:spcPct val="107000"/>
                        </a:lnSpc>
                        <a:spcAft>
                          <a:spcPts val="800"/>
                        </a:spcAft>
                      </a:pPr>
                      <a:r>
                        <a:rPr lang="fr-FR" sz="1800" b="1" dirty="0">
                          <a:effectLst/>
                        </a:rPr>
                        <a:t>Connaissances</a:t>
                      </a:r>
                    </a:p>
                    <a:p>
                      <a:pPr marL="58420" algn="just">
                        <a:lnSpc>
                          <a:spcPct val="107000"/>
                        </a:lnSpc>
                        <a:spcAft>
                          <a:spcPts val="800"/>
                        </a:spcAft>
                      </a:pPr>
                      <a:r>
                        <a:rPr lang="fr-FR" sz="1600" b="1" dirty="0" smtClean="0">
                          <a:effectLst/>
                        </a:rPr>
                        <a:t>Besoin</a:t>
                      </a:r>
                      <a:endParaRPr lang="fr-FR" sz="1600" b="1" dirty="0">
                        <a:effectLst/>
                      </a:endParaRPr>
                    </a:p>
                  </a:txBody>
                  <a:tcPr marL="54267" marR="54267" marT="54267" marB="542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21566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t>     </a:t>
            </a:r>
            <a:r>
              <a:rPr lang="fr-FR" sz="2000" b="1" i="1" smtClean="0"/>
              <a:t>Un témoignage pour le cycle 3</a:t>
            </a:r>
            <a:endParaRPr lang="fr-FR" sz="2000" b="1" i="1" dirty="0">
              <a:solidFill>
                <a:srgbClr val="FFFFFF"/>
              </a:solidFill>
            </a:endParaRPr>
          </a:p>
        </p:txBody>
      </p:sp>
      <p:sp>
        <p:nvSpPr>
          <p:cNvPr id="5" name="Espace réservé du contenu 2"/>
          <p:cNvSpPr txBox="1">
            <a:spLocks/>
          </p:cNvSpPr>
          <p:nvPr/>
        </p:nvSpPr>
        <p:spPr bwMode="auto">
          <a:xfrm>
            <a:off x="755650" y="1557338"/>
            <a:ext cx="8135938"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charset="0"/>
              <a:buChar char="•"/>
              <a:defRPr sz="3200">
                <a:solidFill>
                  <a:schemeClr val="tx1"/>
                </a:solidFill>
                <a:latin typeface="Calibri" pitchFamily="34" charset="0"/>
              </a:defRPr>
            </a:lvl1pPr>
            <a:lvl2pPr defTabSz="457200" eaLnBrk="0" hangingPunct="0">
              <a:spcBef>
                <a:spcPct val="20000"/>
              </a:spcBef>
              <a:buFont typeface="Arial" charset="0"/>
              <a:buChar char="–"/>
              <a:defRPr sz="2800">
                <a:solidFill>
                  <a:schemeClr val="tx1"/>
                </a:solidFill>
                <a:latin typeface="Calibri" pitchFamily="34" charset="0"/>
              </a:defRPr>
            </a:lvl2pPr>
            <a:lvl3pPr marL="1143000" indent="-228600" defTabSz="457200" eaLnBrk="0" hangingPunct="0">
              <a:spcBef>
                <a:spcPct val="20000"/>
              </a:spcBef>
              <a:buFont typeface="Arial" charset="0"/>
              <a:buChar char="•"/>
              <a:defRPr sz="2400">
                <a:solidFill>
                  <a:schemeClr val="tx1"/>
                </a:solidFill>
                <a:latin typeface="Calibri" pitchFamily="34" charset="0"/>
              </a:defRPr>
            </a:lvl3pPr>
            <a:lvl4pPr marL="1600200" indent="-228600" defTabSz="457200" eaLnBrk="0" hangingPunct="0">
              <a:spcBef>
                <a:spcPct val="20000"/>
              </a:spcBef>
              <a:buFont typeface="Arial" charset="0"/>
              <a:buChar char="–"/>
              <a:defRPr sz="2000">
                <a:solidFill>
                  <a:schemeClr val="tx1"/>
                </a:solidFill>
                <a:latin typeface="Calibri" pitchFamily="34" charset="0"/>
              </a:defRPr>
            </a:lvl4pPr>
            <a:lvl5pPr marL="2057400" indent="-228600"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algn="just" defTabSz="914400">
              <a:spcBef>
                <a:spcPts val="0"/>
              </a:spcBef>
              <a:buNone/>
            </a:pPr>
            <a:r>
              <a:rPr lang="fr-FR" sz="2400" b="1" dirty="0" smtClean="0"/>
              <a:t>Production attendue en SVT : </a:t>
            </a:r>
          </a:p>
          <a:p>
            <a:pPr marL="0" indent="0" algn="just" defTabSz="914400">
              <a:spcBef>
                <a:spcPts val="0"/>
              </a:spcBef>
              <a:buNone/>
            </a:pPr>
            <a:r>
              <a:rPr lang="fr-FR" sz="2000" dirty="0" smtClean="0"/>
              <a:t>A partir de documents, </a:t>
            </a:r>
            <a:r>
              <a:rPr lang="fr-FR" sz="2000" b="1" dirty="0" smtClean="0"/>
              <a:t>concevoir une clef de détermination des espèces </a:t>
            </a:r>
            <a:r>
              <a:rPr lang="fr-FR" sz="2000" dirty="0" smtClean="0"/>
              <a:t>d’oiseaux qui seront observés par la suite, </a:t>
            </a:r>
            <a:r>
              <a:rPr lang="fr-FR" sz="2000" b="1" dirty="0" smtClean="0"/>
              <a:t>rédiger un texte court </a:t>
            </a:r>
            <a:r>
              <a:rPr lang="fr-FR" sz="2000" dirty="0" smtClean="0"/>
              <a:t>mettant en évidence le </a:t>
            </a:r>
            <a:r>
              <a:rPr lang="fr-FR" sz="2000" b="1" dirty="0" smtClean="0"/>
              <a:t>régime alimentaire </a:t>
            </a:r>
            <a:r>
              <a:rPr lang="fr-FR" sz="2000" dirty="0" smtClean="0"/>
              <a:t>d’une part et la </a:t>
            </a:r>
            <a:r>
              <a:rPr lang="fr-FR" sz="2000" b="1" dirty="0" smtClean="0"/>
              <a:t>compétition interspécifique </a:t>
            </a:r>
            <a:r>
              <a:rPr lang="fr-FR" sz="2000" dirty="0" smtClean="0"/>
              <a:t>d’autre part qui montrera la nécessité de préserver certaines espèces comme les moineaux. </a:t>
            </a:r>
            <a:endParaRPr lang="fr-FR" sz="2000" dirty="0" smtClean="0">
              <a:solidFill>
                <a:srgbClr val="0000FF"/>
              </a:solidFill>
              <a:ea typeface="ＭＳ Ｐゴシック"/>
              <a:cs typeface="ＭＳ Ｐゴシック"/>
            </a:endParaRPr>
          </a:p>
          <a:p>
            <a:pPr defTabSz="914400">
              <a:spcBef>
                <a:spcPts val="0"/>
              </a:spcBef>
            </a:pPr>
            <a:endParaRPr lang="fr-FR" sz="2400" dirty="0">
              <a:ea typeface="ＭＳ Ｐゴシック"/>
              <a:cs typeface="ＭＳ Ｐゴシック"/>
            </a:endParaRPr>
          </a:p>
        </p:txBody>
      </p:sp>
      <p:sp>
        <p:nvSpPr>
          <p:cNvPr id="4100" name="Rectangle 2"/>
          <p:cNvSpPr>
            <a:spLocks noChangeArrowheads="1"/>
          </p:cNvSpPr>
          <p:nvPr/>
        </p:nvSpPr>
        <p:spPr bwMode="auto">
          <a:xfrm>
            <a:off x="684213" y="620713"/>
            <a:ext cx="6983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800" b="1" dirty="0" smtClean="0">
                <a:solidFill>
                  <a:srgbClr val="0062A8"/>
                </a:solidFill>
                <a:ea typeface="Arial" charset="0"/>
                <a:cs typeface="Calibri" pitchFamily="34" charset="0"/>
              </a:rPr>
              <a:t>Séquence 1 : expression du besoin</a:t>
            </a:r>
            <a:endParaRPr lang="fr-FR" altLang="fr-FR" sz="2800" b="1" dirty="0">
              <a:ea typeface="Arial" charset="0"/>
              <a:cs typeface="Calibri" pitchFamily="34" charset="0"/>
            </a:endParaRPr>
          </a:p>
        </p:txBody>
      </p:sp>
      <p:pic>
        <p:nvPicPr>
          <p:cNvPr id="5122"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4115" y="4207669"/>
            <a:ext cx="4259008" cy="2293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999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t>     </a:t>
            </a:r>
            <a:r>
              <a:rPr lang="fr-FR" sz="2000" b="1" i="1" smtClean="0"/>
              <a:t>Un témoignage pour le cycle 3</a:t>
            </a:r>
            <a:endParaRPr lang="fr-FR" sz="2000" b="1" i="1" dirty="0">
              <a:solidFill>
                <a:srgbClr val="FFFFFF"/>
              </a:solidFill>
            </a:endParaRPr>
          </a:p>
        </p:txBody>
      </p:sp>
      <p:sp>
        <p:nvSpPr>
          <p:cNvPr id="5" name="Espace réservé du contenu 2"/>
          <p:cNvSpPr txBox="1">
            <a:spLocks/>
          </p:cNvSpPr>
          <p:nvPr/>
        </p:nvSpPr>
        <p:spPr bwMode="auto">
          <a:xfrm>
            <a:off x="755650" y="1557338"/>
            <a:ext cx="8135938" cy="265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charset="0"/>
              <a:buChar char="•"/>
              <a:defRPr sz="3200">
                <a:solidFill>
                  <a:schemeClr val="tx1"/>
                </a:solidFill>
                <a:latin typeface="Calibri" pitchFamily="34" charset="0"/>
              </a:defRPr>
            </a:lvl1pPr>
            <a:lvl2pPr defTabSz="457200" eaLnBrk="0" hangingPunct="0">
              <a:spcBef>
                <a:spcPct val="20000"/>
              </a:spcBef>
              <a:buFont typeface="Arial" charset="0"/>
              <a:buChar char="–"/>
              <a:defRPr sz="2800">
                <a:solidFill>
                  <a:schemeClr val="tx1"/>
                </a:solidFill>
                <a:latin typeface="Calibri" pitchFamily="34" charset="0"/>
              </a:defRPr>
            </a:lvl2pPr>
            <a:lvl3pPr marL="1143000" indent="-228600" defTabSz="457200" eaLnBrk="0" hangingPunct="0">
              <a:spcBef>
                <a:spcPct val="20000"/>
              </a:spcBef>
              <a:buFont typeface="Arial" charset="0"/>
              <a:buChar char="•"/>
              <a:defRPr sz="2400">
                <a:solidFill>
                  <a:schemeClr val="tx1"/>
                </a:solidFill>
                <a:latin typeface="Calibri" pitchFamily="34" charset="0"/>
              </a:defRPr>
            </a:lvl3pPr>
            <a:lvl4pPr marL="1600200" indent="-228600" defTabSz="457200" eaLnBrk="0" hangingPunct="0">
              <a:spcBef>
                <a:spcPct val="20000"/>
              </a:spcBef>
              <a:buFont typeface="Arial" charset="0"/>
              <a:buChar char="–"/>
              <a:defRPr sz="2000">
                <a:solidFill>
                  <a:schemeClr val="tx1"/>
                </a:solidFill>
                <a:latin typeface="Calibri" pitchFamily="34" charset="0"/>
              </a:defRPr>
            </a:lvl4pPr>
            <a:lvl5pPr marL="2057400" indent="-228600"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a:buNone/>
            </a:pPr>
            <a:r>
              <a:rPr lang="fr-FR" sz="2400" b="1" dirty="0" smtClean="0"/>
              <a:t>Situation problème : </a:t>
            </a:r>
          </a:p>
          <a:p>
            <a:pPr marL="0">
              <a:buNone/>
            </a:pPr>
            <a:r>
              <a:rPr lang="fr-FR" sz="2000" dirty="0" smtClean="0"/>
              <a:t>En observant les </a:t>
            </a:r>
            <a:r>
              <a:rPr lang="fr-FR" sz="2000" b="1" dirty="0" smtClean="0"/>
              <a:t>habitudes des oiseaux </a:t>
            </a:r>
            <a:r>
              <a:rPr lang="fr-FR" sz="2000" dirty="0" smtClean="0"/>
              <a:t>et les </a:t>
            </a:r>
            <a:r>
              <a:rPr lang="fr-FR" sz="2000" b="1" dirty="0" smtClean="0"/>
              <a:t>dispositifs</a:t>
            </a:r>
            <a:r>
              <a:rPr lang="fr-FR" sz="2000" dirty="0" smtClean="0"/>
              <a:t> permettant de les </a:t>
            </a:r>
            <a:r>
              <a:rPr lang="fr-FR" sz="2000" b="1" dirty="0" smtClean="0"/>
              <a:t>alimenter</a:t>
            </a:r>
            <a:r>
              <a:rPr lang="fr-FR" sz="2000" dirty="0" smtClean="0"/>
              <a:t>, Camille se rend compte qu’il existe </a:t>
            </a:r>
            <a:r>
              <a:rPr lang="fr-FR" sz="2000" b="1" dirty="0" smtClean="0"/>
              <a:t>plusieurs</a:t>
            </a:r>
            <a:r>
              <a:rPr lang="fr-FR" sz="2000" dirty="0" smtClean="0"/>
              <a:t> sortes de mangeoires, mais ne comprend pas vraiment pourquoi.</a:t>
            </a:r>
          </a:p>
          <a:p>
            <a:pPr marL="0" indent="0" defTabSz="914400">
              <a:lnSpc>
                <a:spcPct val="150000"/>
              </a:lnSpc>
              <a:buNone/>
            </a:pPr>
            <a:endParaRPr lang="fr-FR" sz="2400" dirty="0" smtClean="0">
              <a:solidFill>
                <a:srgbClr val="0000FF"/>
              </a:solidFill>
              <a:ea typeface="ＭＳ Ｐゴシック"/>
              <a:cs typeface="ＭＳ Ｐゴシック"/>
            </a:endParaRPr>
          </a:p>
          <a:p>
            <a:pPr defTabSz="914400">
              <a:lnSpc>
                <a:spcPct val="150000"/>
              </a:lnSpc>
            </a:pPr>
            <a:endParaRPr lang="fr-FR" sz="2400" dirty="0">
              <a:ea typeface="ＭＳ Ｐゴシック"/>
              <a:cs typeface="ＭＳ Ｐゴシック"/>
            </a:endParaRPr>
          </a:p>
        </p:txBody>
      </p:sp>
      <p:sp>
        <p:nvSpPr>
          <p:cNvPr id="4100" name="Rectangle 2"/>
          <p:cNvSpPr>
            <a:spLocks noChangeArrowheads="1"/>
          </p:cNvSpPr>
          <p:nvPr/>
        </p:nvSpPr>
        <p:spPr bwMode="auto">
          <a:xfrm>
            <a:off x="684213" y="620713"/>
            <a:ext cx="6983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800" b="1" dirty="0" smtClean="0">
                <a:solidFill>
                  <a:srgbClr val="0062A8"/>
                </a:solidFill>
                <a:ea typeface="Arial" charset="0"/>
                <a:cs typeface="Calibri" pitchFamily="34" charset="0"/>
              </a:rPr>
              <a:t>Séquence 2 :  analyser l’existant</a:t>
            </a:r>
            <a:endParaRPr lang="fr-FR" altLang="fr-FR" sz="2800" b="1" dirty="0">
              <a:ea typeface="Arial" charset="0"/>
              <a:cs typeface="Calibri" pitchFamily="34" charset="0"/>
            </a:endParaRPr>
          </a:p>
        </p:txBody>
      </p:sp>
      <p:pic>
        <p:nvPicPr>
          <p:cNvPr id="6146"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2265" y="3701955"/>
            <a:ext cx="4862707" cy="2788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999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t>     </a:t>
            </a:r>
            <a:r>
              <a:rPr lang="fr-FR" sz="2000" b="1" i="1" smtClean="0"/>
              <a:t>Un témoignage pour le cycle 3</a:t>
            </a:r>
            <a:endParaRPr lang="fr-FR" sz="2000" b="1" i="1" dirty="0">
              <a:solidFill>
                <a:srgbClr val="FFFFFF"/>
              </a:solidFill>
            </a:endParaRPr>
          </a:p>
        </p:txBody>
      </p:sp>
      <p:sp>
        <p:nvSpPr>
          <p:cNvPr id="5" name="Espace réservé du contenu 2"/>
          <p:cNvSpPr txBox="1">
            <a:spLocks/>
          </p:cNvSpPr>
          <p:nvPr/>
        </p:nvSpPr>
        <p:spPr bwMode="auto">
          <a:xfrm>
            <a:off x="755650" y="1557338"/>
            <a:ext cx="8135938"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charset="0"/>
              <a:buChar char="•"/>
              <a:defRPr sz="3200">
                <a:solidFill>
                  <a:schemeClr val="tx1"/>
                </a:solidFill>
                <a:latin typeface="Calibri" pitchFamily="34" charset="0"/>
              </a:defRPr>
            </a:lvl1pPr>
            <a:lvl2pPr defTabSz="457200" eaLnBrk="0" hangingPunct="0">
              <a:spcBef>
                <a:spcPct val="20000"/>
              </a:spcBef>
              <a:buFont typeface="Arial" charset="0"/>
              <a:buChar char="–"/>
              <a:defRPr sz="2800">
                <a:solidFill>
                  <a:schemeClr val="tx1"/>
                </a:solidFill>
                <a:latin typeface="Calibri" pitchFamily="34" charset="0"/>
              </a:defRPr>
            </a:lvl2pPr>
            <a:lvl3pPr marL="1143000" indent="-228600" defTabSz="457200" eaLnBrk="0" hangingPunct="0">
              <a:spcBef>
                <a:spcPct val="20000"/>
              </a:spcBef>
              <a:buFont typeface="Arial" charset="0"/>
              <a:buChar char="•"/>
              <a:defRPr sz="2400">
                <a:solidFill>
                  <a:schemeClr val="tx1"/>
                </a:solidFill>
                <a:latin typeface="Calibri" pitchFamily="34" charset="0"/>
              </a:defRPr>
            </a:lvl3pPr>
            <a:lvl4pPr marL="1600200" indent="-228600" defTabSz="457200" eaLnBrk="0" hangingPunct="0">
              <a:spcBef>
                <a:spcPct val="20000"/>
              </a:spcBef>
              <a:buFont typeface="Arial" charset="0"/>
              <a:buChar char="–"/>
              <a:defRPr sz="2000">
                <a:solidFill>
                  <a:schemeClr val="tx1"/>
                </a:solidFill>
                <a:latin typeface="Calibri" pitchFamily="34" charset="0"/>
              </a:defRPr>
            </a:lvl4pPr>
            <a:lvl5pPr marL="2057400" indent="-228600"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a:spcBef>
                <a:spcPts val="0"/>
              </a:spcBef>
              <a:buNone/>
            </a:pPr>
            <a:r>
              <a:rPr lang="fr-FR" sz="2400" b="1" dirty="0" smtClean="0"/>
              <a:t>Problème à résoudre</a:t>
            </a:r>
            <a:r>
              <a:rPr lang="fr-FR" sz="2400" dirty="0" smtClean="0"/>
              <a:t> : </a:t>
            </a:r>
          </a:p>
          <a:p>
            <a:pPr marL="0">
              <a:spcBef>
                <a:spcPts val="0"/>
              </a:spcBef>
              <a:buNone/>
            </a:pPr>
            <a:r>
              <a:rPr lang="fr-FR" sz="2000" dirty="0" smtClean="0"/>
              <a:t>A partir des </a:t>
            </a:r>
            <a:r>
              <a:rPr lang="fr-FR" sz="2000" b="1" dirty="0" smtClean="0"/>
              <a:t>ressources</a:t>
            </a:r>
            <a:r>
              <a:rPr lang="fr-FR" sz="2000" dirty="0" smtClean="0"/>
              <a:t> mises à votre disposition, vous devez aider Camille à comprendre les </a:t>
            </a:r>
            <a:r>
              <a:rPr lang="fr-FR" sz="2000" b="1" dirty="0" smtClean="0"/>
              <a:t>habitudes des oiseaux </a:t>
            </a:r>
            <a:r>
              <a:rPr lang="fr-FR" sz="2000" dirty="0" smtClean="0"/>
              <a:t>et  pourquoi il existe </a:t>
            </a:r>
            <a:r>
              <a:rPr lang="fr-FR" sz="2000" b="1" dirty="0" smtClean="0"/>
              <a:t>plusieurs sortes de mangeoires</a:t>
            </a:r>
            <a:r>
              <a:rPr lang="fr-FR" sz="2000" dirty="0" smtClean="0"/>
              <a:t>.</a:t>
            </a:r>
          </a:p>
        </p:txBody>
      </p:sp>
      <p:sp>
        <p:nvSpPr>
          <p:cNvPr id="4100" name="Rectangle 2"/>
          <p:cNvSpPr>
            <a:spLocks noChangeArrowheads="1"/>
          </p:cNvSpPr>
          <p:nvPr/>
        </p:nvSpPr>
        <p:spPr bwMode="auto">
          <a:xfrm>
            <a:off x="755650" y="620713"/>
            <a:ext cx="6983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800" b="1" dirty="0" smtClean="0">
                <a:solidFill>
                  <a:srgbClr val="0062A8"/>
                </a:solidFill>
                <a:ea typeface="Arial" charset="0"/>
                <a:cs typeface="Calibri" pitchFamily="34" charset="0"/>
              </a:rPr>
              <a:t>Séquence 2 :  analyser l’existant</a:t>
            </a:r>
            <a:endParaRPr lang="fr-FR" altLang="fr-FR" sz="2800" b="1" dirty="0">
              <a:ea typeface="Arial" charset="0"/>
              <a:cs typeface="Calibri" pitchFamily="34" charset="0"/>
            </a:endParaRPr>
          </a:p>
        </p:txBody>
      </p:sp>
      <p:pic>
        <p:nvPicPr>
          <p:cNvPr id="7174" name="Picture 6"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2890" y="3383482"/>
            <a:ext cx="2948533" cy="2948534"/>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8839" y="3094100"/>
            <a:ext cx="2340445" cy="3246746"/>
          </a:xfrm>
          <a:prstGeom prst="rect">
            <a:avLst/>
          </a:prstGeom>
          <a:noFill/>
          <a:extLst>
            <a:ext uri="{909E8E84-426E-40DD-AFC4-6F175D3DCCD1}">
              <a14:hiddenFill xmlns:a14="http://schemas.microsoft.com/office/drawing/2010/main">
                <a:solidFill>
                  <a:srgbClr val="FFFFFF"/>
                </a:solidFill>
              </a14:hiddenFill>
            </a:ext>
          </a:extLst>
        </p:spPr>
      </p:pic>
      <p:pic>
        <p:nvPicPr>
          <p:cNvPr id="717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5652" y="3946194"/>
            <a:ext cx="1514475"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3214248"/>
            <a:ext cx="3006449" cy="3006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999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t>     </a:t>
            </a:r>
            <a:r>
              <a:rPr lang="fr-FR" sz="2000" b="1" i="1" smtClean="0"/>
              <a:t>Un témoignage pour le cycle 3</a:t>
            </a:r>
            <a:endParaRPr lang="fr-FR" sz="2000" b="1" i="1" dirty="0">
              <a:solidFill>
                <a:srgbClr val="FFFFFF"/>
              </a:solidFill>
            </a:endParaRPr>
          </a:p>
        </p:txBody>
      </p:sp>
      <p:sp>
        <p:nvSpPr>
          <p:cNvPr id="5" name="Espace réservé du contenu 2"/>
          <p:cNvSpPr txBox="1">
            <a:spLocks/>
          </p:cNvSpPr>
          <p:nvPr/>
        </p:nvSpPr>
        <p:spPr bwMode="auto">
          <a:xfrm>
            <a:off x="755650" y="1557338"/>
            <a:ext cx="8135938"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charset="0"/>
              <a:buChar char="•"/>
              <a:defRPr sz="3200">
                <a:solidFill>
                  <a:schemeClr val="tx1"/>
                </a:solidFill>
                <a:latin typeface="Calibri" pitchFamily="34" charset="0"/>
              </a:defRPr>
            </a:lvl1pPr>
            <a:lvl2pPr defTabSz="457200" eaLnBrk="0" hangingPunct="0">
              <a:spcBef>
                <a:spcPct val="20000"/>
              </a:spcBef>
              <a:buFont typeface="Arial" charset="0"/>
              <a:buChar char="–"/>
              <a:defRPr sz="2800">
                <a:solidFill>
                  <a:schemeClr val="tx1"/>
                </a:solidFill>
                <a:latin typeface="Calibri" pitchFamily="34" charset="0"/>
              </a:defRPr>
            </a:lvl2pPr>
            <a:lvl3pPr marL="1143000" indent="-228600" defTabSz="457200" eaLnBrk="0" hangingPunct="0">
              <a:spcBef>
                <a:spcPct val="20000"/>
              </a:spcBef>
              <a:buFont typeface="Arial" charset="0"/>
              <a:buChar char="•"/>
              <a:defRPr sz="2400">
                <a:solidFill>
                  <a:schemeClr val="tx1"/>
                </a:solidFill>
                <a:latin typeface="Calibri" pitchFamily="34" charset="0"/>
              </a:defRPr>
            </a:lvl3pPr>
            <a:lvl4pPr marL="1600200" indent="-228600" defTabSz="457200" eaLnBrk="0" hangingPunct="0">
              <a:spcBef>
                <a:spcPct val="20000"/>
              </a:spcBef>
              <a:buFont typeface="Arial" charset="0"/>
              <a:buChar char="–"/>
              <a:defRPr sz="2000">
                <a:solidFill>
                  <a:schemeClr val="tx1"/>
                </a:solidFill>
                <a:latin typeface="Calibri" pitchFamily="34" charset="0"/>
              </a:defRPr>
            </a:lvl4pPr>
            <a:lvl5pPr marL="2057400" indent="-228600"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914400">
              <a:lnSpc>
                <a:spcPct val="150000"/>
              </a:lnSpc>
            </a:pPr>
            <a:endParaRPr lang="fr-FR" sz="2400" dirty="0">
              <a:ea typeface="ＭＳ Ｐゴシック"/>
              <a:cs typeface="ＭＳ Ｐゴシック"/>
            </a:endParaRPr>
          </a:p>
        </p:txBody>
      </p:sp>
      <p:sp>
        <p:nvSpPr>
          <p:cNvPr id="4100" name="Rectangle 2"/>
          <p:cNvSpPr>
            <a:spLocks noChangeArrowheads="1"/>
          </p:cNvSpPr>
          <p:nvPr/>
        </p:nvSpPr>
        <p:spPr bwMode="auto">
          <a:xfrm>
            <a:off x="684213" y="620713"/>
            <a:ext cx="6983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800" b="1" dirty="0" smtClean="0">
                <a:solidFill>
                  <a:srgbClr val="0062A8"/>
                </a:solidFill>
                <a:ea typeface="Arial" charset="0"/>
                <a:cs typeface="Calibri" pitchFamily="34" charset="0"/>
              </a:rPr>
              <a:t>Séquence 2 :  analyser l’existant</a:t>
            </a:r>
            <a:endParaRPr lang="fr-FR" altLang="fr-FR" sz="2800" b="1" dirty="0">
              <a:ea typeface="Arial" charset="0"/>
              <a:cs typeface="Calibri" pitchFamily="34" charset="0"/>
            </a:endParaRPr>
          </a:p>
        </p:txBody>
      </p:sp>
      <p:pic>
        <p:nvPicPr>
          <p:cNvPr id="2052" name="Image 4" descr="mangeoirebdg1.jpg"/>
          <p:cNvPicPr>
            <a:picLocks noChangeAspect="1" noChangeArrowheads="1"/>
          </p:cNvPicPr>
          <p:nvPr/>
        </p:nvPicPr>
        <p:blipFill>
          <a:blip r:embed="rId2"/>
          <a:srcRect/>
          <a:stretch>
            <a:fillRect/>
          </a:stretch>
        </p:blipFill>
        <p:spPr bwMode="auto">
          <a:xfrm>
            <a:off x="684213" y="1585913"/>
            <a:ext cx="1623723" cy="1623723"/>
          </a:xfrm>
          <a:prstGeom prst="rect">
            <a:avLst/>
          </a:prstGeom>
          <a:noFill/>
        </p:spPr>
      </p:pic>
      <p:pic>
        <p:nvPicPr>
          <p:cNvPr id="2051" name="Image 3" descr="mangeoirebdg2.jpg"/>
          <p:cNvPicPr>
            <a:picLocks noChangeAspect="1" noChangeArrowheads="1"/>
          </p:cNvPicPr>
          <p:nvPr/>
        </p:nvPicPr>
        <p:blipFill>
          <a:blip r:embed="rId3"/>
          <a:srcRect t="1418" b="2917"/>
          <a:stretch>
            <a:fillRect/>
          </a:stretch>
        </p:blipFill>
        <p:spPr bwMode="auto">
          <a:xfrm>
            <a:off x="2512160" y="1545078"/>
            <a:ext cx="1243392" cy="1645666"/>
          </a:xfrm>
          <a:prstGeom prst="rect">
            <a:avLst/>
          </a:prstGeom>
          <a:noFill/>
        </p:spPr>
      </p:pic>
      <p:pic>
        <p:nvPicPr>
          <p:cNvPr id="2050" name="Image 2" descr="mangeoirebdg3.jpg"/>
          <p:cNvPicPr>
            <a:picLocks noChangeAspect="1" noChangeArrowheads="1"/>
          </p:cNvPicPr>
          <p:nvPr/>
        </p:nvPicPr>
        <p:blipFill>
          <a:blip r:embed="rId4"/>
          <a:srcRect/>
          <a:stretch>
            <a:fillRect/>
          </a:stretch>
        </p:blipFill>
        <p:spPr bwMode="auto">
          <a:xfrm>
            <a:off x="4076819" y="1523136"/>
            <a:ext cx="1872402" cy="1689550"/>
          </a:xfrm>
          <a:prstGeom prst="rect">
            <a:avLst/>
          </a:prstGeom>
          <a:noFill/>
        </p:spPr>
      </p:pic>
      <p:pic>
        <p:nvPicPr>
          <p:cNvPr id="11" name="Image 10" descr="0019-0165-Zoom.jpg"/>
          <p:cNvPicPr/>
          <p:nvPr/>
        </p:nvPicPr>
        <p:blipFill>
          <a:blip r:embed="rId5">
            <a:extLst>
              <a:ext uri="{28A0092B-C50C-407E-A947-70E740481C1C}">
                <a14:useLocalDpi xmlns:a14="http://schemas.microsoft.com/office/drawing/2010/main" val="0"/>
              </a:ext>
            </a:extLst>
          </a:blip>
          <a:srcRect/>
          <a:stretch>
            <a:fillRect/>
          </a:stretch>
        </p:blipFill>
        <p:spPr bwMode="auto">
          <a:xfrm>
            <a:off x="3544975" y="3895539"/>
            <a:ext cx="5119703" cy="2559852"/>
          </a:xfrm>
          <a:prstGeom prst="rect">
            <a:avLst/>
          </a:prstGeom>
          <a:noFill/>
          <a:ln>
            <a:noFill/>
          </a:ln>
        </p:spPr>
      </p:pic>
      <p:sp>
        <p:nvSpPr>
          <p:cNvPr id="3" name="ZoneTexte 2"/>
          <p:cNvSpPr txBox="1"/>
          <p:nvPr/>
        </p:nvSpPr>
        <p:spPr>
          <a:xfrm>
            <a:off x="6045958" y="1908770"/>
            <a:ext cx="2988860" cy="1477328"/>
          </a:xfrm>
          <a:prstGeom prst="rect">
            <a:avLst/>
          </a:prstGeom>
          <a:noFill/>
        </p:spPr>
        <p:txBody>
          <a:bodyPr wrap="square" rtlCol="0">
            <a:spAutoFit/>
          </a:bodyPr>
          <a:lstStyle/>
          <a:p>
            <a:r>
              <a:rPr lang="fr-FR" dirty="0"/>
              <a:t>Pour la fonction </a:t>
            </a:r>
            <a:r>
              <a:rPr lang="fr-FR" dirty="0" smtClean="0"/>
              <a:t>: «</a:t>
            </a:r>
            <a:r>
              <a:rPr lang="fr-FR" dirty="0"/>
              <a:t> Maintenir la nourriture », </a:t>
            </a:r>
            <a:r>
              <a:rPr lang="fr-FR" dirty="0" smtClean="0"/>
              <a:t>quelles </a:t>
            </a:r>
            <a:r>
              <a:rPr lang="fr-FR" dirty="0"/>
              <a:t>sont les différentes solutions utilisées sur les </a:t>
            </a:r>
            <a:r>
              <a:rPr lang="fr-FR" dirty="0" smtClean="0"/>
              <a:t>mangeoires ci-contre</a:t>
            </a:r>
            <a:r>
              <a:rPr lang="fr-FR" dirty="0"/>
              <a:t> </a:t>
            </a:r>
            <a:r>
              <a:rPr lang="fr-FR" dirty="0" smtClean="0"/>
              <a:t>?</a:t>
            </a:r>
            <a:endParaRPr lang="fr-FR" dirty="0"/>
          </a:p>
        </p:txBody>
      </p:sp>
      <p:pic>
        <p:nvPicPr>
          <p:cNvPr id="12" name="Image 4" descr="mangeoirebdg1.jpg"/>
          <p:cNvPicPr>
            <a:picLocks noChangeAspect="1" noChangeArrowheads="1"/>
          </p:cNvPicPr>
          <p:nvPr/>
        </p:nvPicPr>
        <p:blipFill>
          <a:blip r:embed="rId2"/>
          <a:srcRect/>
          <a:stretch>
            <a:fillRect/>
          </a:stretch>
        </p:blipFill>
        <p:spPr bwMode="auto">
          <a:xfrm>
            <a:off x="684213" y="1865436"/>
            <a:ext cx="1623723" cy="1623723"/>
          </a:xfrm>
          <a:prstGeom prst="rect">
            <a:avLst/>
          </a:prstGeom>
          <a:noFill/>
        </p:spPr>
      </p:pic>
      <p:pic>
        <p:nvPicPr>
          <p:cNvPr id="13" name="Image 3" descr="mangeoirebdg2.jpg"/>
          <p:cNvPicPr>
            <a:picLocks noChangeAspect="1" noChangeArrowheads="1"/>
          </p:cNvPicPr>
          <p:nvPr/>
        </p:nvPicPr>
        <p:blipFill>
          <a:blip r:embed="rId3"/>
          <a:srcRect t="1418" b="2917"/>
          <a:stretch>
            <a:fillRect/>
          </a:stretch>
        </p:blipFill>
        <p:spPr bwMode="auto">
          <a:xfrm>
            <a:off x="2512160" y="1824601"/>
            <a:ext cx="1243392" cy="1645666"/>
          </a:xfrm>
          <a:prstGeom prst="rect">
            <a:avLst/>
          </a:prstGeom>
          <a:noFill/>
        </p:spPr>
      </p:pic>
      <p:pic>
        <p:nvPicPr>
          <p:cNvPr id="14" name="Image 2" descr="mangeoirebdg3.jpg"/>
          <p:cNvPicPr>
            <a:picLocks noChangeAspect="1" noChangeArrowheads="1"/>
          </p:cNvPicPr>
          <p:nvPr/>
        </p:nvPicPr>
        <p:blipFill>
          <a:blip r:embed="rId4"/>
          <a:srcRect/>
          <a:stretch>
            <a:fillRect/>
          </a:stretch>
        </p:blipFill>
        <p:spPr bwMode="auto">
          <a:xfrm>
            <a:off x="4076819" y="1802659"/>
            <a:ext cx="1872402" cy="1689550"/>
          </a:xfrm>
          <a:prstGeom prst="rect">
            <a:avLst/>
          </a:prstGeom>
          <a:noFill/>
        </p:spPr>
      </p:pic>
      <p:sp>
        <p:nvSpPr>
          <p:cNvPr id="16" name="ZoneTexte 15"/>
          <p:cNvSpPr txBox="1"/>
          <p:nvPr/>
        </p:nvSpPr>
        <p:spPr>
          <a:xfrm>
            <a:off x="813506" y="4279065"/>
            <a:ext cx="2988860" cy="1477328"/>
          </a:xfrm>
          <a:prstGeom prst="rect">
            <a:avLst/>
          </a:prstGeom>
          <a:noFill/>
        </p:spPr>
        <p:txBody>
          <a:bodyPr wrap="square" rtlCol="0">
            <a:spAutoFit/>
          </a:bodyPr>
          <a:lstStyle/>
          <a:p>
            <a:r>
              <a:rPr lang="fr-FR" dirty="0" smtClean="0"/>
              <a:t>Les mangeoires ci-contre ont toutes adopté des solutions identiques. Qu’est-ce qui les différencie ?</a:t>
            </a:r>
            <a:endParaRPr lang="fr-FR" dirty="0"/>
          </a:p>
        </p:txBody>
      </p:sp>
    </p:spTree>
    <p:extLst>
      <p:ext uri="{BB962C8B-B14F-4D97-AF65-F5344CB8AC3E}">
        <p14:creationId xmlns:p14="http://schemas.microsoft.com/office/powerpoint/2010/main" val="1494999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t>     </a:t>
            </a:r>
            <a:r>
              <a:rPr lang="fr-FR" sz="2000" b="1" i="1" smtClean="0"/>
              <a:t>Un témoignage pour le cycle 3</a:t>
            </a:r>
            <a:endParaRPr lang="fr-FR" sz="2000" b="1" i="1" dirty="0">
              <a:solidFill>
                <a:srgbClr val="FFFFFF"/>
              </a:solidFill>
            </a:endParaRPr>
          </a:p>
        </p:txBody>
      </p:sp>
      <p:sp>
        <p:nvSpPr>
          <p:cNvPr id="5" name="Espace réservé du contenu 2"/>
          <p:cNvSpPr txBox="1">
            <a:spLocks/>
          </p:cNvSpPr>
          <p:nvPr/>
        </p:nvSpPr>
        <p:spPr bwMode="auto">
          <a:xfrm>
            <a:off x="755650" y="1037230"/>
            <a:ext cx="8135938" cy="540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charset="0"/>
              <a:buChar char="•"/>
              <a:defRPr sz="3200">
                <a:solidFill>
                  <a:schemeClr val="tx1"/>
                </a:solidFill>
                <a:latin typeface="Calibri" pitchFamily="34" charset="0"/>
              </a:defRPr>
            </a:lvl1pPr>
            <a:lvl2pPr defTabSz="457200" eaLnBrk="0" hangingPunct="0">
              <a:spcBef>
                <a:spcPct val="20000"/>
              </a:spcBef>
              <a:buFont typeface="Arial" charset="0"/>
              <a:buChar char="–"/>
              <a:defRPr sz="2800">
                <a:solidFill>
                  <a:schemeClr val="tx1"/>
                </a:solidFill>
                <a:latin typeface="Calibri" pitchFamily="34" charset="0"/>
              </a:defRPr>
            </a:lvl2pPr>
            <a:lvl3pPr marL="1143000" indent="-228600" defTabSz="457200" eaLnBrk="0" hangingPunct="0">
              <a:spcBef>
                <a:spcPct val="20000"/>
              </a:spcBef>
              <a:buFont typeface="Arial" charset="0"/>
              <a:buChar char="•"/>
              <a:defRPr sz="2400">
                <a:solidFill>
                  <a:schemeClr val="tx1"/>
                </a:solidFill>
                <a:latin typeface="Calibri" pitchFamily="34" charset="0"/>
              </a:defRPr>
            </a:lvl3pPr>
            <a:lvl4pPr marL="1600200" indent="-228600" defTabSz="457200" eaLnBrk="0" hangingPunct="0">
              <a:spcBef>
                <a:spcPct val="20000"/>
              </a:spcBef>
              <a:buFont typeface="Arial" charset="0"/>
              <a:buChar char="–"/>
              <a:defRPr sz="2000">
                <a:solidFill>
                  <a:schemeClr val="tx1"/>
                </a:solidFill>
                <a:latin typeface="Calibri" pitchFamily="34" charset="0"/>
              </a:defRPr>
            </a:lvl4pPr>
            <a:lvl5pPr marL="2057400" indent="-228600"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lvl="0">
              <a:spcBef>
                <a:spcPts val="0"/>
              </a:spcBef>
              <a:buNone/>
            </a:pPr>
            <a:r>
              <a:rPr lang="fr-FR" sz="2400" b="1" dirty="0" smtClean="0">
                <a:ea typeface="ＭＳ Ｐゴシック"/>
                <a:cs typeface="ＭＳ Ｐゴシック"/>
              </a:rPr>
              <a:t>Production attendue en Technologie :</a:t>
            </a:r>
            <a:r>
              <a:rPr lang="fr-FR" sz="2400" dirty="0" smtClean="0">
                <a:solidFill>
                  <a:srgbClr val="0000FF"/>
                </a:solidFill>
                <a:ea typeface="ＭＳ Ｐゴシック"/>
                <a:cs typeface="ＭＳ Ｐゴシック"/>
              </a:rPr>
              <a:t> </a:t>
            </a:r>
          </a:p>
          <a:p>
            <a:pPr marL="0" lvl="0">
              <a:spcBef>
                <a:spcPts val="0"/>
              </a:spcBef>
              <a:buNone/>
            </a:pPr>
            <a:r>
              <a:rPr lang="fr-FR" sz="1800" b="1" dirty="0"/>
              <a:t>Un texte court</a:t>
            </a:r>
            <a:r>
              <a:rPr lang="fr-FR" sz="1800" dirty="0"/>
              <a:t> expliquant pourquoi il y a des</a:t>
            </a:r>
            <a:r>
              <a:rPr lang="fr-FR" sz="1800" b="1" dirty="0"/>
              <a:t> produits différents</a:t>
            </a:r>
            <a:r>
              <a:rPr lang="fr-FR" sz="1800" dirty="0"/>
              <a:t> pour une même utilisation (</a:t>
            </a:r>
            <a:r>
              <a:rPr lang="fr-FR" sz="1800" b="1" dirty="0"/>
              <a:t>fonction d’usage et la fonction d’estime</a:t>
            </a:r>
            <a:r>
              <a:rPr lang="fr-FR" sz="1800" dirty="0"/>
              <a:t>), un schéma dissociant le système en</a:t>
            </a:r>
            <a:r>
              <a:rPr lang="fr-FR" sz="1800" b="1" dirty="0"/>
              <a:t> fonctions techniques</a:t>
            </a:r>
            <a:r>
              <a:rPr lang="fr-FR" sz="1800" dirty="0"/>
              <a:t> </a:t>
            </a:r>
            <a:r>
              <a:rPr lang="fr-FR" sz="1800" dirty="0" smtClean="0"/>
              <a:t>et</a:t>
            </a:r>
            <a:r>
              <a:rPr lang="fr-FR" sz="1800" b="1" dirty="0"/>
              <a:t> </a:t>
            </a:r>
            <a:r>
              <a:rPr lang="fr-FR" sz="1800" b="1" dirty="0" smtClean="0"/>
              <a:t>solutions </a:t>
            </a:r>
            <a:r>
              <a:rPr lang="fr-FR" sz="1800" b="1" dirty="0"/>
              <a:t>techniques. </a:t>
            </a:r>
            <a:r>
              <a:rPr lang="fr-FR" sz="1800" dirty="0" smtClean="0"/>
              <a:t>Un</a:t>
            </a:r>
            <a:r>
              <a:rPr lang="fr-FR" sz="1800" b="1" dirty="0" smtClean="0"/>
              <a:t> </a:t>
            </a:r>
            <a:r>
              <a:rPr lang="fr-FR" sz="1800" b="1" dirty="0"/>
              <a:t>croquis décrivant les différents </a:t>
            </a:r>
            <a:r>
              <a:rPr lang="fr-FR" sz="1800" b="1" dirty="0" smtClean="0"/>
              <a:t>constituants</a:t>
            </a:r>
            <a:r>
              <a:rPr lang="fr-FR" sz="1800" b="1" dirty="0"/>
              <a:t> </a:t>
            </a:r>
            <a:r>
              <a:rPr lang="fr-FR" sz="1800" dirty="0" smtClean="0"/>
              <a:t>du </a:t>
            </a:r>
            <a:r>
              <a:rPr lang="fr-FR" sz="1800" dirty="0"/>
              <a:t>système.</a:t>
            </a:r>
            <a:r>
              <a:rPr lang="fr-FR" sz="1800" strike="sngStrike" dirty="0"/>
              <a:t> </a:t>
            </a:r>
            <a:endParaRPr lang="fr-FR" sz="2400" dirty="0">
              <a:ea typeface="ＭＳ Ｐゴシック"/>
              <a:cs typeface="ＭＳ Ｐゴシック"/>
            </a:endParaRPr>
          </a:p>
        </p:txBody>
      </p:sp>
      <p:sp>
        <p:nvSpPr>
          <p:cNvPr id="4100" name="Rectangle 2"/>
          <p:cNvSpPr>
            <a:spLocks noChangeArrowheads="1"/>
          </p:cNvSpPr>
          <p:nvPr/>
        </p:nvSpPr>
        <p:spPr bwMode="auto">
          <a:xfrm>
            <a:off x="684213" y="620713"/>
            <a:ext cx="6983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800" b="1" dirty="0" smtClean="0">
                <a:solidFill>
                  <a:srgbClr val="0062A8"/>
                </a:solidFill>
                <a:ea typeface="Arial" charset="0"/>
                <a:cs typeface="Calibri" pitchFamily="34" charset="0"/>
              </a:rPr>
              <a:t>Séquence 2 :  analyser l’existant</a:t>
            </a:r>
            <a:endParaRPr lang="fr-FR" altLang="fr-FR" sz="2800" b="1" dirty="0">
              <a:ea typeface="Arial" charset="0"/>
              <a:cs typeface="Calibri" pitchFamily="34" charset="0"/>
            </a:endParaRPr>
          </a:p>
        </p:txBody>
      </p:sp>
      <p:graphicFrame>
        <p:nvGraphicFramePr>
          <p:cNvPr id="8" name="Tableau 7"/>
          <p:cNvGraphicFramePr>
            <a:graphicFrameLocks noGrp="1"/>
          </p:cNvGraphicFramePr>
          <p:nvPr>
            <p:extLst>
              <p:ext uri="{D42A27DB-BD31-4B8C-83A1-F6EECF244321}">
                <p14:modId xmlns:p14="http://schemas.microsoft.com/office/powerpoint/2010/main" val="986377450"/>
              </p:ext>
            </p:extLst>
          </p:nvPr>
        </p:nvGraphicFramePr>
        <p:xfrm>
          <a:off x="755650" y="2602569"/>
          <a:ext cx="8135938" cy="3917391"/>
        </p:xfrm>
        <a:graphic>
          <a:graphicData uri="http://schemas.openxmlformats.org/drawingml/2006/table">
            <a:tbl>
              <a:tblPr>
                <a:tableStyleId>{5C22544A-7EE6-4342-B048-85BDC9FD1C3A}</a:tableStyleId>
              </a:tblPr>
              <a:tblGrid>
                <a:gridCol w="4067969"/>
                <a:gridCol w="4067969"/>
              </a:tblGrid>
              <a:tr h="1723771">
                <a:tc rowSpan="2">
                  <a:txBody>
                    <a:bodyPr/>
                    <a:lstStyle/>
                    <a:p>
                      <a:pPr marL="20955" algn="just">
                        <a:lnSpc>
                          <a:spcPct val="107000"/>
                        </a:lnSpc>
                        <a:spcAft>
                          <a:spcPts val="800"/>
                        </a:spcAft>
                      </a:pPr>
                      <a:r>
                        <a:rPr lang="fr-FR" sz="1800" b="1" dirty="0">
                          <a:effectLst/>
                        </a:rPr>
                        <a:t>Compétences travaillées (socle commun)</a:t>
                      </a:r>
                    </a:p>
                    <a:p>
                      <a:pPr>
                        <a:lnSpc>
                          <a:spcPct val="100000"/>
                        </a:lnSpc>
                        <a:spcAft>
                          <a:spcPts val="0"/>
                        </a:spcAft>
                      </a:pPr>
                      <a:r>
                        <a:rPr lang="fr-FR" sz="1600" b="1" dirty="0" smtClean="0">
                          <a:solidFill>
                            <a:srgbClr val="FF0000"/>
                          </a:solidFill>
                          <a:effectLst/>
                        </a:rPr>
                        <a:t>Pratiquer des langages</a:t>
                      </a:r>
                    </a:p>
                    <a:p>
                      <a:pPr>
                        <a:lnSpc>
                          <a:spcPct val="100000"/>
                        </a:lnSpc>
                        <a:spcAft>
                          <a:spcPts val="0"/>
                        </a:spcAft>
                      </a:pPr>
                      <a:r>
                        <a:rPr lang="fr-FR" sz="1600" b="1" dirty="0" smtClean="0">
                          <a:effectLst/>
                        </a:rPr>
                        <a:t>Exploiter </a:t>
                      </a:r>
                      <a:r>
                        <a:rPr lang="fr-FR" sz="1600" b="1" dirty="0">
                          <a:effectLst/>
                        </a:rPr>
                        <a:t>un document constitué de divers supports </a:t>
                      </a:r>
                      <a:r>
                        <a:rPr lang="fr-FR" sz="1600" dirty="0">
                          <a:effectLst/>
                        </a:rPr>
                        <a:t>(texte, schéma, graphique, tableau, algorithme simple). </a:t>
                      </a:r>
                      <a:endParaRPr lang="fr-FR" sz="1600" dirty="0" smtClean="0">
                        <a:effectLst/>
                      </a:endParaRPr>
                    </a:p>
                    <a:p>
                      <a:pPr>
                        <a:lnSpc>
                          <a:spcPct val="100000"/>
                        </a:lnSpc>
                        <a:spcAft>
                          <a:spcPts val="0"/>
                        </a:spcAft>
                      </a:pPr>
                      <a:r>
                        <a:rPr lang="fr-FR" sz="1600" b="1" i="1" dirty="0" smtClean="0">
                          <a:effectLst/>
                        </a:rPr>
                        <a:t>Domaine du socle : 1</a:t>
                      </a:r>
                    </a:p>
                    <a:p>
                      <a:pPr>
                        <a:lnSpc>
                          <a:spcPct val="100000"/>
                        </a:lnSpc>
                        <a:spcAft>
                          <a:spcPts val="0"/>
                        </a:spcAft>
                      </a:pPr>
                      <a:r>
                        <a:rPr lang="fr-FR" sz="1600" b="1" dirty="0" smtClean="0">
                          <a:solidFill>
                            <a:srgbClr val="FF0000"/>
                          </a:solidFill>
                          <a:effectLst/>
                        </a:rPr>
                        <a:t>Concevoir, créer, réaliser</a:t>
                      </a:r>
                      <a:endParaRPr lang="fr-FR" sz="1600" b="1" dirty="0">
                        <a:solidFill>
                          <a:srgbClr val="FF0000"/>
                        </a:solidFill>
                        <a:effectLst/>
                      </a:endParaRPr>
                    </a:p>
                    <a:p>
                      <a:pPr algn="just">
                        <a:lnSpc>
                          <a:spcPct val="100000"/>
                        </a:lnSpc>
                        <a:spcAft>
                          <a:spcPts val="0"/>
                        </a:spcAft>
                      </a:pPr>
                      <a:r>
                        <a:rPr lang="fr-FR" sz="1600" b="1" dirty="0">
                          <a:effectLst/>
                        </a:rPr>
                        <a:t>Décrire</a:t>
                      </a:r>
                      <a:r>
                        <a:rPr lang="fr-FR" sz="1600" dirty="0">
                          <a:effectLst/>
                        </a:rPr>
                        <a:t> le fonctionnement d’objets techniques, leurs fonctions et </a:t>
                      </a:r>
                      <a:r>
                        <a:rPr lang="fr-FR" sz="1600" b="1" dirty="0">
                          <a:effectLst/>
                        </a:rPr>
                        <a:t>leurs constitutions</a:t>
                      </a:r>
                      <a:r>
                        <a:rPr lang="fr-FR" sz="1600" dirty="0">
                          <a:effectLst/>
                        </a:rPr>
                        <a:t>. </a:t>
                      </a:r>
                    </a:p>
                    <a:p>
                      <a:pPr algn="just">
                        <a:lnSpc>
                          <a:spcPct val="100000"/>
                        </a:lnSpc>
                        <a:spcAft>
                          <a:spcPts val="0"/>
                        </a:spcAft>
                      </a:pPr>
                      <a:r>
                        <a:rPr lang="fr-FR" sz="1600" dirty="0">
                          <a:effectLst/>
                        </a:rPr>
                        <a:t> </a:t>
                      </a:r>
                      <a:r>
                        <a:rPr lang="fr-FR" sz="1600" b="1" i="1" dirty="0" smtClean="0">
                          <a:effectLst/>
                        </a:rPr>
                        <a:t>Domaines du socle : 4, 5</a:t>
                      </a:r>
                    </a:p>
                    <a:p>
                      <a:pPr algn="just">
                        <a:lnSpc>
                          <a:spcPct val="100000"/>
                        </a:lnSpc>
                        <a:spcAft>
                          <a:spcPts val="0"/>
                        </a:spcAft>
                      </a:pPr>
                      <a:r>
                        <a:rPr lang="fr-FR" sz="1600" b="1" i="0" dirty="0" smtClean="0">
                          <a:solidFill>
                            <a:srgbClr val="FF0000"/>
                          </a:solidFill>
                          <a:effectLst/>
                          <a:latin typeface="+mn-lt"/>
                          <a:ea typeface="Calibri"/>
                          <a:cs typeface="Calibri"/>
                        </a:rPr>
                        <a:t>S’approprier des outils et des méthodes</a:t>
                      </a:r>
                    </a:p>
                    <a:p>
                      <a:pPr algn="just">
                        <a:lnSpc>
                          <a:spcPct val="100000"/>
                        </a:lnSpc>
                        <a:spcAft>
                          <a:spcPts val="0"/>
                        </a:spcAft>
                      </a:pPr>
                      <a:r>
                        <a:rPr lang="fr-FR" sz="1600" b="1" i="0" dirty="0" smtClean="0">
                          <a:solidFill>
                            <a:srgbClr val="000000"/>
                          </a:solidFill>
                          <a:effectLst/>
                          <a:latin typeface="+mn-lt"/>
                          <a:ea typeface="Calibri"/>
                          <a:cs typeface="Calibri"/>
                        </a:rPr>
                        <a:t>Extraire les informations </a:t>
                      </a:r>
                      <a:r>
                        <a:rPr lang="fr-FR" sz="1600" b="0" i="0" dirty="0" smtClean="0">
                          <a:solidFill>
                            <a:srgbClr val="000000"/>
                          </a:solidFill>
                          <a:effectLst/>
                          <a:latin typeface="+mn-lt"/>
                          <a:ea typeface="Calibri"/>
                          <a:cs typeface="Calibri"/>
                        </a:rPr>
                        <a:t>pertinentes d’un document et </a:t>
                      </a:r>
                      <a:r>
                        <a:rPr lang="fr-FR" sz="1600" b="1" i="0" dirty="0" smtClean="0">
                          <a:solidFill>
                            <a:srgbClr val="000000"/>
                          </a:solidFill>
                          <a:effectLst/>
                          <a:latin typeface="+mn-lt"/>
                          <a:ea typeface="Calibri"/>
                          <a:cs typeface="Calibri"/>
                        </a:rPr>
                        <a:t>les mettre en relation </a:t>
                      </a:r>
                      <a:r>
                        <a:rPr lang="fr-FR" sz="1600" b="0" i="0" dirty="0" smtClean="0">
                          <a:solidFill>
                            <a:srgbClr val="000000"/>
                          </a:solidFill>
                          <a:effectLst/>
                          <a:latin typeface="+mn-lt"/>
                          <a:ea typeface="Calibri"/>
                          <a:cs typeface="Calibri"/>
                        </a:rPr>
                        <a:t>pour répondre à une question.</a:t>
                      </a:r>
                    </a:p>
                    <a:p>
                      <a:pPr algn="just">
                        <a:lnSpc>
                          <a:spcPct val="100000"/>
                        </a:lnSpc>
                        <a:spcAft>
                          <a:spcPts val="0"/>
                        </a:spcAft>
                      </a:pPr>
                      <a:r>
                        <a:rPr lang="fr-FR" sz="1600" b="1" i="1" dirty="0" smtClean="0">
                          <a:solidFill>
                            <a:srgbClr val="000000"/>
                          </a:solidFill>
                          <a:effectLst/>
                          <a:latin typeface="+mn-lt"/>
                          <a:ea typeface="Calibri"/>
                          <a:cs typeface="Calibri"/>
                        </a:rPr>
                        <a:t>Domaine du socle : 2</a:t>
                      </a:r>
                      <a:endParaRPr lang="fr-FR" sz="1600" b="1" i="1" dirty="0">
                        <a:solidFill>
                          <a:srgbClr val="000000"/>
                        </a:solidFill>
                        <a:effectLst/>
                        <a:latin typeface="Calibri"/>
                        <a:ea typeface="Calibri"/>
                        <a:cs typeface="Calibri"/>
                      </a:endParaRPr>
                    </a:p>
                  </a:txBody>
                  <a:tcPr marL="54267" marR="54267" marT="54267" marB="542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fr-FR" sz="1600" dirty="0">
                          <a:effectLst/>
                        </a:rPr>
                        <a:t> </a:t>
                      </a:r>
                      <a:r>
                        <a:rPr lang="fr-FR" sz="1800" b="1" dirty="0">
                          <a:effectLst/>
                        </a:rPr>
                        <a:t>Compétences associées</a:t>
                      </a:r>
                    </a:p>
                    <a:p>
                      <a:pPr algn="just">
                        <a:lnSpc>
                          <a:spcPct val="107000"/>
                        </a:lnSpc>
                        <a:spcAft>
                          <a:spcPts val="0"/>
                        </a:spcAft>
                      </a:pPr>
                      <a:r>
                        <a:rPr lang="fr-FR" sz="1600" dirty="0">
                          <a:effectLst/>
                        </a:rPr>
                        <a:t> </a:t>
                      </a:r>
                    </a:p>
                    <a:p>
                      <a:pPr algn="just">
                        <a:lnSpc>
                          <a:spcPct val="107000"/>
                        </a:lnSpc>
                        <a:spcAft>
                          <a:spcPts val="0"/>
                        </a:spcAft>
                      </a:pPr>
                      <a:r>
                        <a:rPr lang="fr-FR" sz="1600" dirty="0">
                          <a:effectLst/>
                        </a:rPr>
                        <a:t>Décrire le fonctionnement d’objets techniques, </a:t>
                      </a:r>
                      <a:r>
                        <a:rPr lang="fr-FR" sz="1600" b="1" dirty="0">
                          <a:effectLst/>
                        </a:rPr>
                        <a:t>leurs fonctions et leurs constitutions</a:t>
                      </a:r>
                      <a:r>
                        <a:rPr lang="fr-FR" sz="1600" dirty="0">
                          <a:effectLst/>
                        </a:rPr>
                        <a:t>. </a:t>
                      </a:r>
                    </a:p>
                  </a:txBody>
                  <a:tcPr marL="54267" marR="54267" marT="54267" marB="542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4248">
                <a:tc vMerge="1">
                  <a:txBody>
                    <a:bodyPr/>
                    <a:lstStyle/>
                    <a:p>
                      <a:endParaRPr lang="fr-FR"/>
                    </a:p>
                  </a:txBody>
                  <a:tcPr/>
                </a:tc>
                <a:tc>
                  <a:txBody>
                    <a:bodyPr/>
                    <a:lstStyle/>
                    <a:p>
                      <a:pPr marL="58420" algn="just">
                        <a:lnSpc>
                          <a:spcPct val="107000"/>
                        </a:lnSpc>
                        <a:spcAft>
                          <a:spcPts val="800"/>
                        </a:spcAft>
                      </a:pPr>
                      <a:r>
                        <a:rPr lang="fr-FR" sz="1800" b="1" dirty="0">
                          <a:effectLst/>
                        </a:rPr>
                        <a:t>Connaissances</a:t>
                      </a:r>
                    </a:p>
                    <a:p>
                      <a:r>
                        <a:rPr lang="fr-FR" sz="1600" b="1" kern="1200" dirty="0" smtClean="0">
                          <a:solidFill>
                            <a:schemeClr val="dk1"/>
                          </a:solidFill>
                          <a:effectLst/>
                          <a:latin typeface="+mn-lt"/>
                          <a:ea typeface="+mn-ea"/>
                          <a:cs typeface="+mn-cs"/>
                        </a:rPr>
                        <a:t>Fonction d’usage</a:t>
                      </a:r>
                    </a:p>
                    <a:p>
                      <a:r>
                        <a:rPr lang="fr-FR" sz="1600" b="1" kern="1200" dirty="0" smtClean="0">
                          <a:solidFill>
                            <a:schemeClr val="dk1"/>
                          </a:solidFill>
                          <a:effectLst/>
                          <a:latin typeface="+mn-lt"/>
                          <a:ea typeface="+mn-ea"/>
                          <a:cs typeface="+mn-cs"/>
                        </a:rPr>
                        <a:t>Fonction d’estime </a:t>
                      </a:r>
                    </a:p>
                    <a:p>
                      <a:r>
                        <a:rPr lang="fr-FR" sz="1600" b="1" kern="1200" dirty="0" smtClean="0">
                          <a:solidFill>
                            <a:schemeClr val="dk1"/>
                          </a:solidFill>
                          <a:effectLst/>
                          <a:latin typeface="+mn-lt"/>
                          <a:ea typeface="+mn-ea"/>
                          <a:cs typeface="+mn-cs"/>
                        </a:rPr>
                        <a:t>Fonction technique, solution technique</a:t>
                      </a:r>
                    </a:p>
                    <a:p>
                      <a:r>
                        <a:rPr lang="fr-FR" sz="1600" b="1" kern="1200" dirty="0" smtClean="0">
                          <a:solidFill>
                            <a:schemeClr val="dk1"/>
                          </a:solidFill>
                          <a:effectLst/>
                          <a:latin typeface="+mn-lt"/>
                          <a:ea typeface="+mn-ea"/>
                          <a:cs typeface="+mn-cs"/>
                        </a:rPr>
                        <a:t>Comparaison de solutions techniques : constitutions, fonctions, organes</a:t>
                      </a:r>
                      <a:endParaRPr lang="fr-FR" sz="1600" b="1" dirty="0">
                        <a:effectLst/>
                      </a:endParaRPr>
                    </a:p>
                  </a:txBody>
                  <a:tcPr marL="54267" marR="54267" marT="54267" marB="542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94999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t>     </a:t>
            </a:r>
            <a:r>
              <a:rPr lang="fr-FR" sz="2000" b="1" i="1" smtClean="0"/>
              <a:t>Un témoignage pour le cycle 3</a:t>
            </a:r>
            <a:endParaRPr lang="fr-FR" sz="2000" b="1" i="1" dirty="0">
              <a:solidFill>
                <a:srgbClr val="FFFFFF"/>
              </a:solidFill>
            </a:endParaRPr>
          </a:p>
        </p:txBody>
      </p:sp>
      <p:sp>
        <p:nvSpPr>
          <p:cNvPr id="5" name="Espace réservé du contenu 2"/>
          <p:cNvSpPr txBox="1">
            <a:spLocks/>
          </p:cNvSpPr>
          <p:nvPr/>
        </p:nvSpPr>
        <p:spPr bwMode="auto">
          <a:xfrm>
            <a:off x="755650" y="1557338"/>
            <a:ext cx="8135938"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charset="0"/>
              <a:buChar char="•"/>
              <a:defRPr sz="3200">
                <a:solidFill>
                  <a:schemeClr val="tx1"/>
                </a:solidFill>
                <a:latin typeface="Calibri" pitchFamily="34" charset="0"/>
              </a:defRPr>
            </a:lvl1pPr>
            <a:lvl2pPr defTabSz="457200" eaLnBrk="0" hangingPunct="0">
              <a:spcBef>
                <a:spcPct val="20000"/>
              </a:spcBef>
              <a:buFont typeface="Arial" charset="0"/>
              <a:buChar char="–"/>
              <a:defRPr sz="2800">
                <a:solidFill>
                  <a:schemeClr val="tx1"/>
                </a:solidFill>
                <a:latin typeface="Calibri" pitchFamily="34" charset="0"/>
              </a:defRPr>
            </a:lvl2pPr>
            <a:lvl3pPr marL="1143000" indent="-228600" defTabSz="457200" eaLnBrk="0" hangingPunct="0">
              <a:spcBef>
                <a:spcPct val="20000"/>
              </a:spcBef>
              <a:buFont typeface="Arial" charset="0"/>
              <a:buChar char="•"/>
              <a:defRPr sz="2400">
                <a:solidFill>
                  <a:schemeClr val="tx1"/>
                </a:solidFill>
                <a:latin typeface="Calibri" pitchFamily="34" charset="0"/>
              </a:defRPr>
            </a:lvl3pPr>
            <a:lvl4pPr marL="1600200" indent="-228600" defTabSz="457200" eaLnBrk="0" hangingPunct="0">
              <a:spcBef>
                <a:spcPct val="20000"/>
              </a:spcBef>
              <a:buFont typeface="Arial" charset="0"/>
              <a:buChar char="–"/>
              <a:defRPr sz="2000">
                <a:solidFill>
                  <a:schemeClr val="tx1"/>
                </a:solidFill>
                <a:latin typeface="Calibri" pitchFamily="34" charset="0"/>
              </a:defRPr>
            </a:lvl4pPr>
            <a:lvl5pPr marL="2057400" indent="-228600"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buNone/>
            </a:pPr>
            <a:r>
              <a:rPr lang="fr-FR" sz="2400" b="1" dirty="0" smtClean="0"/>
              <a:t>Production attendue en SVT</a:t>
            </a:r>
            <a:endParaRPr lang="fr-FR" sz="2400" dirty="0" smtClean="0"/>
          </a:p>
          <a:p>
            <a:pPr marL="0" algn="just">
              <a:spcBef>
                <a:spcPts val="0"/>
              </a:spcBef>
              <a:buNone/>
            </a:pPr>
            <a:r>
              <a:rPr lang="fr-FR" sz="2000" dirty="0" smtClean="0"/>
              <a:t>- Un </a:t>
            </a:r>
            <a:r>
              <a:rPr lang="fr-FR" sz="2000" b="1" dirty="0" smtClean="0"/>
              <a:t>tableau de recensement des espèces </a:t>
            </a:r>
            <a:r>
              <a:rPr lang="fr-FR" sz="2000" dirty="0" smtClean="0"/>
              <a:t>observées en fonction du lieu d’observation.</a:t>
            </a:r>
          </a:p>
          <a:p>
            <a:pPr marL="0" algn="just">
              <a:spcBef>
                <a:spcPts val="0"/>
              </a:spcBef>
              <a:buNone/>
            </a:pPr>
            <a:r>
              <a:rPr lang="fr-FR" sz="2000" dirty="0" smtClean="0"/>
              <a:t>- A l’aide du </a:t>
            </a:r>
            <a:r>
              <a:rPr lang="fr-FR" sz="2000" b="1" dirty="0" smtClean="0"/>
              <a:t>plan du collège</a:t>
            </a:r>
            <a:r>
              <a:rPr lang="fr-FR" sz="2000" dirty="0" smtClean="0"/>
              <a:t>, identifier par la suite la </a:t>
            </a:r>
            <a:r>
              <a:rPr lang="fr-FR" sz="2000" b="1" dirty="0" smtClean="0"/>
              <a:t>zone privilégiée </a:t>
            </a:r>
            <a:r>
              <a:rPr lang="fr-FR" sz="2000" dirty="0" smtClean="0"/>
              <a:t>de mise en place du projet</a:t>
            </a:r>
            <a:endParaRPr lang="fr-FR" sz="2000" dirty="0" smtClean="0">
              <a:solidFill>
                <a:srgbClr val="0000FF"/>
              </a:solidFill>
              <a:ea typeface="ＭＳ Ｐゴシック"/>
              <a:cs typeface="ＭＳ Ｐゴシック"/>
            </a:endParaRPr>
          </a:p>
          <a:p>
            <a:pPr defTabSz="914400">
              <a:lnSpc>
                <a:spcPct val="150000"/>
              </a:lnSpc>
            </a:pPr>
            <a:endParaRPr lang="fr-FR" sz="2400" dirty="0">
              <a:ea typeface="ＭＳ Ｐゴシック"/>
              <a:cs typeface="ＭＳ Ｐゴシック"/>
            </a:endParaRPr>
          </a:p>
        </p:txBody>
      </p:sp>
      <p:sp>
        <p:nvSpPr>
          <p:cNvPr id="4100" name="Rectangle 2"/>
          <p:cNvSpPr>
            <a:spLocks noChangeArrowheads="1"/>
          </p:cNvSpPr>
          <p:nvPr/>
        </p:nvSpPr>
        <p:spPr bwMode="auto">
          <a:xfrm>
            <a:off x="684213" y="620713"/>
            <a:ext cx="6983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800" b="1" dirty="0" smtClean="0">
                <a:solidFill>
                  <a:srgbClr val="0062A8"/>
                </a:solidFill>
                <a:ea typeface="Arial" charset="0"/>
                <a:cs typeface="Calibri" pitchFamily="34" charset="0"/>
              </a:rPr>
              <a:t>Séquence 2 :  analyser l’existant</a:t>
            </a:r>
            <a:endParaRPr lang="fr-FR" altLang="fr-FR" sz="2800" b="1" dirty="0">
              <a:ea typeface="Arial" charset="0"/>
              <a:cs typeface="Calibri" pitchFamily="34" charset="0"/>
            </a:endParaRPr>
          </a:p>
        </p:txBody>
      </p:sp>
      <p:pic>
        <p:nvPicPr>
          <p:cNvPr id="8194"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6744" y="3840683"/>
            <a:ext cx="3333750" cy="221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999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t>     </a:t>
            </a:r>
            <a:r>
              <a:rPr lang="fr-FR" sz="2000" b="1" i="1" smtClean="0"/>
              <a:t>Un témoignage pour le cycle 3</a:t>
            </a:r>
            <a:endParaRPr lang="fr-FR" sz="2000" b="1" i="1" dirty="0">
              <a:solidFill>
                <a:srgbClr val="FFFFFF"/>
              </a:solidFill>
            </a:endParaRPr>
          </a:p>
        </p:txBody>
      </p:sp>
      <p:sp>
        <p:nvSpPr>
          <p:cNvPr id="5" name="Espace réservé du contenu 2"/>
          <p:cNvSpPr txBox="1">
            <a:spLocks/>
          </p:cNvSpPr>
          <p:nvPr/>
        </p:nvSpPr>
        <p:spPr bwMode="auto">
          <a:xfrm>
            <a:off x="755650" y="1351128"/>
            <a:ext cx="8135938" cy="480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charset="0"/>
              <a:buChar char="•"/>
              <a:defRPr sz="3200">
                <a:solidFill>
                  <a:schemeClr val="tx1"/>
                </a:solidFill>
                <a:latin typeface="Calibri" pitchFamily="34" charset="0"/>
              </a:defRPr>
            </a:lvl1pPr>
            <a:lvl2pPr defTabSz="457200" eaLnBrk="0" hangingPunct="0">
              <a:spcBef>
                <a:spcPct val="20000"/>
              </a:spcBef>
              <a:buFont typeface="Arial" charset="0"/>
              <a:buChar char="–"/>
              <a:defRPr sz="2800">
                <a:solidFill>
                  <a:schemeClr val="tx1"/>
                </a:solidFill>
                <a:latin typeface="Calibri" pitchFamily="34" charset="0"/>
              </a:defRPr>
            </a:lvl2pPr>
            <a:lvl3pPr marL="1143000" indent="-228600" defTabSz="457200" eaLnBrk="0" hangingPunct="0">
              <a:spcBef>
                <a:spcPct val="20000"/>
              </a:spcBef>
              <a:buFont typeface="Arial" charset="0"/>
              <a:buChar char="•"/>
              <a:defRPr sz="2400">
                <a:solidFill>
                  <a:schemeClr val="tx1"/>
                </a:solidFill>
                <a:latin typeface="Calibri" pitchFamily="34" charset="0"/>
              </a:defRPr>
            </a:lvl3pPr>
            <a:lvl4pPr marL="1600200" indent="-228600" defTabSz="457200" eaLnBrk="0" hangingPunct="0">
              <a:spcBef>
                <a:spcPct val="20000"/>
              </a:spcBef>
              <a:buFont typeface="Arial" charset="0"/>
              <a:buChar char="–"/>
              <a:defRPr sz="2000">
                <a:solidFill>
                  <a:schemeClr val="tx1"/>
                </a:solidFill>
                <a:latin typeface="Calibri" pitchFamily="34" charset="0"/>
              </a:defRPr>
            </a:lvl4pPr>
            <a:lvl5pPr marL="2057400" indent="-228600"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a:spcBef>
                <a:spcPts val="0"/>
              </a:spcBef>
              <a:buNone/>
            </a:pPr>
            <a:r>
              <a:rPr lang="fr-FR" sz="2400" b="1" dirty="0" smtClean="0"/>
              <a:t>Situation problème  : </a:t>
            </a:r>
          </a:p>
          <a:p>
            <a:pPr marL="0">
              <a:spcBef>
                <a:spcPts val="0"/>
              </a:spcBef>
              <a:buNone/>
            </a:pPr>
            <a:r>
              <a:rPr lang="fr-FR" sz="2000" dirty="0" smtClean="0"/>
              <a:t>Après observation des habitudes des oiseaux, Camille se rend compte qu’il va falloir respecter certaines </a:t>
            </a:r>
            <a:r>
              <a:rPr lang="fr-FR" sz="2000" b="1" dirty="0" smtClean="0"/>
              <a:t>contraintes</a:t>
            </a:r>
            <a:r>
              <a:rPr lang="fr-FR" sz="2000" dirty="0" smtClean="0"/>
              <a:t> pour que les mangeoires soient </a:t>
            </a:r>
            <a:r>
              <a:rPr lang="fr-FR" sz="2000" b="1" dirty="0" smtClean="0"/>
              <a:t>adaptées</a:t>
            </a:r>
            <a:r>
              <a:rPr lang="fr-FR" sz="2000" dirty="0" smtClean="0"/>
              <a:t> aux espèces d’oiseaux à protéger. </a:t>
            </a:r>
          </a:p>
          <a:p>
            <a:pPr marL="0">
              <a:spcBef>
                <a:spcPts val="0"/>
              </a:spcBef>
              <a:buNone/>
            </a:pPr>
            <a:r>
              <a:rPr lang="fr-FR" sz="2000" dirty="0" smtClean="0"/>
              <a:t>Une des contraintes imposées par la société d’ornithologie, est que le dispositif qu’elle souhaite diffuser ait le plus </a:t>
            </a:r>
            <a:r>
              <a:rPr lang="fr-FR" sz="2000" b="1" dirty="0" smtClean="0"/>
              <a:t>faible impact environnemental</a:t>
            </a:r>
            <a:r>
              <a:rPr lang="fr-FR" sz="2000" dirty="0" smtClean="0"/>
              <a:t>.</a:t>
            </a:r>
          </a:p>
        </p:txBody>
      </p:sp>
      <p:sp>
        <p:nvSpPr>
          <p:cNvPr id="4100" name="Rectangle 2"/>
          <p:cNvSpPr>
            <a:spLocks noChangeArrowheads="1"/>
          </p:cNvSpPr>
          <p:nvPr/>
        </p:nvSpPr>
        <p:spPr bwMode="auto">
          <a:xfrm>
            <a:off x="684213" y="620713"/>
            <a:ext cx="6983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800" b="1" dirty="0" smtClean="0">
                <a:solidFill>
                  <a:srgbClr val="0062A8"/>
                </a:solidFill>
                <a:ea typeface="Arial" charset="0"/>
                <a:cs typeface="Calibri" pitchFamily="34" charset="0"/>
              </a:rPr>
              <a:t>Séquence 3 : lister les contraintes</a:t>
            </a:r>
            <a:endParaRPr lang="fr-FR" altLang="fr-FR" sz="2800" b="1" dirty="0">
              <a:ea typeface="Arial" charset="0"/>
              <a:cs typeface="Calibri" pitchFamily="34" charset="0"/>
            </a:endParaRPr>
          </a:p>
        </p:txBody>
      </p:sp>
      <p:pic>
        <p:nvPicPr>
          <p:cNvPr id="9218"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0181" y="3660264"/>
            <a:ext cx="3985490" cy="3031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999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t>     </a:t>
            </a:r>
            <a:r>
              <a:rPr lang="fr-FR" sz="2000" b="1" i="1" smtClean="0"/>
              <a:t>Un témoignage pour le cycle 3</a:t>
            </a:r>
            <a:endParaRPr lang="fr-FR" sz="2000" b="1" i="1" dirty="0">
              <a:solidFill>
                <a:srgbClr val="FFFFFF"/>
              </a:solidFill>
            </a:endParaRPr>
          </a:p>
        </p:txBody>
      </p:sp>
      <p:sp>
        <p:nvSpPr>
          <p:cNvPr id="5" name="Espace réservé du contenu 2"/>
          <p:cNvSpPr txBox="1">
            <a:spLocks/>
          </p:cNvSpPr>
          <p:nvPr/>
        </p:nvSpPr>
        <p:spPr bwMode="auto">
          <a:xfrm>
            <a:off x="755650" y="1460310"/>
            <a:ext cx="8135938" cy="498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charset="0"/>
              <a:buChar char="•"/>
              <a:defRPr sz="3200">
                <a:solidFill>
                  <a:schemeClr val="tx1"/>
                </a:solidFill>
                <a:latin typeface="Calibri" pitchFamily="34" charset="0"/>
              </a:defRPr>
            </a:lvl1pPr>
            <a:lvl2pPr defTabSz="457200" eaLnBrk="0" hangingPunct="0">
              <a:spcBef>
                <a:spcPct val="20000"/>
              </a:spcBef>
              <a:buFont typeface="Arial" charset="0"/>
              <a:buChar char="–"/>
              <a:defRPr sz="2800">
                <a:solidFill>
                  <a:schemeClr val="tx1"/>
                </a:solidFill>
                <a:latin typeface="Calibri" pitchFamily="34" charset="0"/>
              </a:defRPr>
            </a:lvl2pPr>
            <a:lvl3pPr marL="1143000" indent="-228600" defTabSz="457200" eaLnBrk="0" hangingPunct="0">
              <a:spcBef>
                <a:spcPct val="20000"/>
              </a:spcBef>
              <a:buFont typeface="Arial" charset="0"/>
              <a:buChar char="•"/>
              <a:defRPr sz="2400">
                <a:solidFill>
                  <a:schemeClr val="tx1"/>
                </a:solidFill>
                <a:latin typeface="Calibri" pitchFamily="34" charset="0"/>
              </a:defRPr>
            </a:lvl3pPr>
            <a:lvl4pPr marL="1600200" indent="-228600" defTabSz="457200" eaLnBrk="0" hangingPunct="0">
              <a:spcBef>
                <a:spcPct val="20000"/>
              </a:spcBef>
              <a:buFont typeface="Arial" charset="0"/>
              <a:buChar char="–"/>
              <a:defRPr sz="2000">
                <a:solidFill>
                  <a:schemeClr val="tx1"/>
                </a:solidFill>
                <a:latin typeface="Calibri" pitchFamily="34" charset="0"/>
              </a:defRPr>
            </a:lvl4pPr>
            <a:lvl5pPr marL="2057400" indent="-228600"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a:spcBef>
                <a:spcPts val="0"/>
              </a:spcBef>
              <a:buNone/>
            </a:pPr>
            <a:r>
              <a:rPr lang="fr-FR" sz="2400" b="1" dirty="0" smtClean="0"/>
              <a:t>Problème à résoudre</a:t>
            </a:r>
            <a:r>
              <a:rPr lang="fr-FR" sz="2400" dirty="0" smtClean="0"/>
              <a:t> : </a:t>
            </a:r>
          </a:p>
          <a:p>
            <a:pPr marL="0">
              <a:spcBef>
                <a:spcPts val="0"/>
              </a:spcBef>
              <a:buNone/>
            </a:pPr>
            <a:r>
              <a:rPr lang="fr-FR" sz="2000" dirty="0" smtClean="0"/>
              <a:t>A partir des ressources mises à votre disposition vous devez aider Camille à </a:t>
            </a:r>
            <a:r>
              <a:rPr lang="fr-FR" sz="2000" b="1" dirty="0" smtClean="0"/>
              <a:t>préciser les contraintes liées aux espèces d’oiseaux, à la nourriture et au type de mangeoire</a:t>
            </a:r>
            <a:r>
              <a:rPr lang="fr-FR" sz="2000" dirty="0" smtClean="0"/>
              <a:t>, pour cela vous devez :</a:t>
            </a:r>
          </a:p>
          <a:p>
            <a:pPr marL="0" lvl="0">
              <a:spcBef>
                <a:spcPts val="0"/>
              </a:spcBef>
              <a:buFontTx/>
              <a:buChar char="-"/>
            </a:pPr>
            <a:r>
              <a:rPr lang="fr-FR" sz="2000" b="1" dirty="0" smtClean="0"/>
              <a:t>Lister l’ensemble des contraintes </a:t>
            </a:r>
            <a:r>
              <a:rPr lang="fr-FR" sz="2000" dirty="0" smtClean="0"/>
              <a:t>que le dispositif doit respecter pour répondre au </a:t>
            </a:r>
            <a:r>
              <a:rPr lang="fr-FR" sz="2000" b="1" dirty="0" smtClean="0"/>
              <a:t>besoin.</a:t>
            </a:r>
          </a:p>
          <a:p>
            <a:pPr marL="0" lvl="0">
              <a:spcBef>
                <a:spcPts val="0"/>
              </a:spcBef>
              <a:buFontTx/>
              <a:buChar char="-"/>
            </a:pPr>
            <a:r>
              <a:rPr lang="fr-FR" sz="2000" b="1" dirty="0" smtClean="0"/>
              <a:t>Repérer </a:t>
            </a:r>
            <a:r>
              <a:rPr lang="fr-FR" sz="2000" b="1" dirty="0"/>
              <a:t>la nature </a:t>
            </a:r>
            <a:r>
              <a:rPr lang="fr-FR" sz="2000" b="1" dirty="0" smtClean="0"/>
              <a:t>des matériaux  </a:t>
            </a:r>
            <a:r>
              <a:rPr lang="fr-FR" sz="2000" dirty="0" smtClean="0"/>
              <a:t>utilisés </a:t>
            </a:r>
            <a:r>
              <a:rPr lang="fr-FR" sz="2000" dirty="0"/>
              <a:t>pour les principaux éléments des systèmes existants avec une indication de </a:t>
            </a:r>
            <a:r>
              <a:rPr lang="fr-FR" sz="2000" b="1" dirty="0"/>
              <a:t>l’impact sur l’environnement </a:t>
            </a:r>
            <a:r>
              <a:rPr lang="fr-FR" sz="2000" dirty="0"/>
              <a:t>de </a:t>
            </a:r>
            <a:r>
              <a:rPr lang="fr-FR" sz="2000" dirty="0" smtClean="0"/>
              <a:t>chacun de ceux-ci.</a:t>
            </a:r>
            <a:endParaRPr lang="fr-FR" sz="2000" dirty="0"/>
          </a:p>
        </p:txBody>
      </p:sp>
      <p:sp>
        <p:nvSpPr>
          <p:cNvPr id="4100" name="Rectangle 2"/>
          <p:cNvSpPr>
            <a:spLocks noChangeArrowheads="1"/>
          </p:cNvSpPr>
          <p:nvPr/>
        </p:nvSpPr>
        <p:spPr bwMode="auto">
          <a:xfrm>
            <a:off x="684213" y="620713"/>
            <a:ext cx="6983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800" b="1" dirty="0" smtClean="0">
                <a:solidFill>
                  <a:srgbClr val="0062A8"/>
                </a:solidFill>
                <a:ea typeface="Arial" charset="0"/>
                <a:cs typeface="Calibri" pitchFamily="34" charset="0"/>
              </a:rPr>
              <a:t>Séquence 3 : lister les contraintes</a:t>
            </a:r>
            <a:endParaRPr lang="fr-FR" altLang="fr-FR" sz="2800" b="1" dirty="0">
              <a:ea typeface="Arial" charset="0"/>
              <a:cs typeface="Calibri" pitchFamily="34" charset="0"/>
            </a:endParaRPr>
          </a:p>
        </p:txBody>
      </p:sp>
      <p:pic>
        <p:nvPicPr>
          <p:cNvPr id="14338"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4604" y="4435522"/>
            <a:ext cx="2238030" cy="2172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229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t>     </a:t>
            </a:r>
            <a:r>
              <a:rPr lang="fr-FR" sz="2000" b="1" i="1" smtClean="0"/>
              <a:t>Un témoignage pour le cycle 3</a:t>
            </a:r>
            <a:endParaRPr lang="fr-FR" sz="2000" b="1" i="1" dirty="0">
              <a:solidFill>
                <a:srgbClr val="FFFFFF"/>
              </a:solidFill>
            </a:endParaRPr>
          </a:p>
        </p:txBody>
      </p:sp>
      <p:sp>
        <p:nvSpPr>
          <p:cNvPr id="5" name="Espace réservé du contenu 2"/>
          <p:cNvSpPr txBox="1">
            <a:spLocks/>
          </p:cNvSpPr>
          <p:nvPr/>
        </p:nvSpPr>
        <p:spPr bwMode="auto">
          <a:xfrm>
            <a:off x="868364" y="1420659"/>
            <a:ext cx="7951787" cy="50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charset="0"/>
              <a:buChar char="•"/>
              <a:defRPr sz="3200">
                <a:solidFill>
                  <a:schemeClr val="tx1"/>
                </a:solidFill>
                <a:latin typeface="Calibri" pitchFamily="34" charset="0"/>
              </a:defRPr>
            </a:lvl1pPr>
            <a:lvl2pPr defTabSz="457200" eaLnBrk="0" hangingPunct="0">
              <a:spcBef>
                <a:spcPct val="20000"/>
              </a:spcBef>
              <a:buFont typeface="Arial" charset="0"/>
              <a:buChar char="–"/>
              <a:defRPr sz="2800">
                <a:solidFill>
                  <a:schemeClr val="tx1"/>
                </a:solidFill>
                <a:latin typeface="Calibri" pitchFamily="34" charset="0"/>
              </a:defRPr>
            </a:lvl2pPr>
            <a:lvl3pPr marL="1143000" indent="-228600" defTabSz="457200" eaLnBrk="0" hangingPunct="0">
              <a:spcBef>
                <a:spcPct val="20000"/>
              </a:spcBef>
              <a:buFont typeface="Arial" charset="0"/>
              <a:buChar char="•"/>
              <a:defRPr sz="2400">
                <a:solidFill>
                  <a:schemeClr val="tx1"/>
                </a:solidFill>
                <a:latin typeface="Calibri" pitchFamily="34" charset="0"/>
              </a:defRPr>
            </a:lvl3pPr>
            <a:lvl4pPr marL="1600200" indent="-228600" defTabSz="457200" eaLnBrk="0" hangingPunct="0">
              <a:spcBef>
                <a:spcPct val="20000"/>
              </a:spcBef>
              <a:buFont typeface="Arial" charset="0"/>
              <a:buChar char="–"/>
              <a:defRPr sz="2000">
                <a:solidFill>
                  <a:schemeClr val="tx1"/>
                </a:solidFill>
                <a:latin typeface="Calibri" pitchFamily="34" charset="0"/>
              </a:defRPr>
            </a:lvl4pPr>
            <a:lvl5pPr marL="2057400" indent="-228600"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buNone/>
            </a:pPr>
            <a:r>
              <a:rPr lang="fr-FR" dirty="0" smtClean="0">
                <a:solidFill>
                  <a:srgbClr val="0000FF"/>
                </a:solidFill>
              </a:rPr>
              <a:t>Conception et réalisation de mangeoires pour préserver des espèces locales d’oiseaux. </a:t>
            </a:r>
          </a:p>
          <a:p>
            <a:pPr algn="ctr">
              <a:buNone/>
            </a:pPr>
            <a:endParaRPr lang="fr-FR" dirty="0" smtClean="0">
              <a:solidFill>
                <a:srgbClr val="0000FF"/>
              </a:solidFill>
            </a:endParaRPr>
          </a:p>
          <a:p>
            <a:pPr algn="ctr">
              <a:buNone/>
            </a:pPr>
            <a:r>
              <a:rPr lang="fr-FR" sz="4000" b="1" dirty="0" smtClean="0">
                <a:solidFill>
                  <a:srgbClr val="0000FF"/>
                </a:solidFill>
              </a:rPr>
              <a:t>Niveau 6ème</a:t>
            </a:r>
          </a:p>
          <a:p>
            <a:pPr algn="ctr">
              <a:buNone/>
            </a:pPr>
            <a:endParaRPr lang="fr-FR" b="1" baseline="30000" dirty="0" smtClean="0">
              <a:solidFill>
                <a:srgbClr val="0000FF"/>
              </a:solidFill>
            </a:endParaRPr>
          </a:p>
          <a:p>
            <a:pPr algn="ctr">
              <a:buNone/>
            </a:pPr>
            <a:r>
              <a:rPr lang="fr-FR" dirty="0" smtClean="0">
                <a:solidFill>
                  <a:srgbClr val="0000FF"/>
                </a:solidFill>
              </a:rPr>
              <a:t>Disciplines concernées: </a:t>
            </a:r>
          </a:p>
          <a:p>
            <a:pPr algn="ctr">
              <a:buNone/>
            </a:pPr>
            <a:r>
              <a:rPr lang="fr-FR" b="1" dirty="0" smtClean="0">
                <a:solidFill>
                  <a:srgbClr val="0000FF"/>
                </a:solidFill>
              </a:rPr>
              <a:t>Sciences de la Vie  et de la Terre/Technologie</a:t>
            </a:r>
            <a:endParaRPr lang="fr-FR" dirty="0" smtClean="0">
              <a:solidFill>
                <a:srgbClr val="0000FF"/>
              </a:solidFill>
            </a:endParaRPr>
          </a:p>
          <a:p>
            <a:pPr algn="ctr">
              <a:buNone/>
            </a:pPr>
            <a:endParaRPr lang="fr-FR" sz="2800" dirty="0" smtClean="0">
              <a:solidFill>
                <a:srgbClr val="0000FF"/>
              </a:solidFill>
            </a:endParaRPr>
          </a:p>
          <a:p>
            <a:pPr algn="ctr">
              <a:buNone/>
            </a:pPr>
            <a:r>
              <a:rPr lang="fr-FR" sz="2800" dirty="0" smtClean="0">
                <a:solidFill>
                  <a:srgbClr val="0000FF"/>
                </a:solidFill>
              </a:rPr>
              <a:t> </a:t>
            </a:r>
          </a:p>
          <a:p>
            <a:pPr algn="ctr">
              <a:buNone/>
            </a:pPr>
            <a:r>
              <a:rPr lang="fr-FR" sz="2800" dirty="0" smtClean="0">
                <a:solidFill>
                  <a:srgbClr val="0000FF"/>
                </a:solidFill>
              </a:rPr>
              <a:t>		</a:t>
            </a:r>
          </a:p>
          <a:p>
            <a:pPr algn="ctr">
              <a:buNone/>
            </a:pPr>
            <a:r>
              <a:rPr lang="fr-FR" sz="2800" dirty="0" smtClean="0">
                <a:solidFill>
                  <a:srgbClr val="0000FF"/>
                </a:solidFill>
              </a:rPr>
              <a:t> </a:t>
            </a:r>
          </a:p>
          <a:p>
            <a:pPr marL="0" indent="0" algn="ctr" defTabSz="914400">
              <a:lnSpc>
                <a:spcPct val="150000"/>
              </a:lnSpc>
              <a:buNone/>
            </a:pPr>
            <a:endParaRPr lang="fr-FR" sz="2800" dirty="0" smtClean="0">
              <a:solidFill>
                <a:srgbClr val="0000FF"/>
              </a:solidFill>
              <a:ea typeface="ＭＳ Ｐゴシック"/>
              <a:cs typeface="ＭＳ Ｐゴシック"/>
            </a:endParaRPr>
          </a:p>
          <a:p>
            <a:pPr defTabSz="914400">
              <a:lnSpc>
                <a:spcPct val="150000"/>
              </a:lnSpc>
            </a:pPr>
            <a:endParaRPr lang="fr-FR" sz="2400" dirty="0">
              <a:ea typeface="ＭＳ Ｐゴシック"/>
              <a:cs typeface="ＭＳ Ｐゴシック"/>
            </a:endParaRPr>
          </a:p>
        </p:txBody>
      </p:sp>
      <p:pic>
        <p:nvPicPr>
          <p:cNvPr id="6146" name="Picture 2" descr="Afficher l'image d'origine"/>
          <p:cNvPicPr>
            <a:picLocks noChangeAspect="1" noChangeArrowheads="1"/>
          </p:cNvPicPr>
          <p:nvPr/>
        </p:nvPicPr>
        <p:blipFill>
          <a:blip r:embed="rId2"/>
          <a:srcRect/>
          <a:stretch>
            <a:fillRect/>
          </a:stretch>
        </p:blipFill>
        <p:spPr bwMode="auto">
          <a:xfrm>
            <a:off x="7667625" y="414818"/>
            <a:ext cx="1152526" cy="1005841"/>
          </a:xfrm>
          <a:prstGeom prst="rect">
            <a:avLst/>
          </a:prstGeom>
          <a:noFill/>
        </p:spPr>
      </p:pic>
    </p:spTree>
    <p:extLst>
      <p:ext uri="{BB962C8B-B14F-4D97-AF65-F5344CB8AC3E}">
        <p14:creationId xmlns:p14="http://schemas.microsoft.com/office/powerpoint/2010/main" val="2433668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t>     </a:t>
            </a:r>
            <a:r>
              <a:rPr lang="fr-FR" sz="2000" b="1" i="1" smtClean="0"/>
              <a:t>Un témoignage pour le cycle 3</a:t>
            </a:r>
            <a:endParaRPr lang="fr-FR" sz="2000" b="1" i="1" dirty="0">
              <a:solidFill>
                <a:srgbClr val="FFFFFF"/>
              </a:solidFill>
            </a:endParaRPr>
          </a:p>
        </p:txBody>
      </p:sp>
      <p:sp>
        <p:nvSpPr>
          <p:cNvPr id="5" name="Espace réservé du contenu 2"/>
          <p:cNvSpPr txBox="1">
            <a:spLocks/>
          </p:cNvSpPr>
          <p:nvPr/>
        </p:nvSpPr>
        <p:spPr bwMode="auto">
          <a:xfrm>
            <a:off x="738508" y="1338974"/>
            <a:ext cx="8135938"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charset="0"/>
              <a:buChar char="•"/>
              <a:defRPr sz="3200">
                <a:solidFill>
                  <a:schemeClr val="tx1"/>
                </a:solidFill>
                <a:latin typeface="Calibri" pitchFamily="34" charset="0"/>
              </a:defRPr>
            </a:lvl1pPr>
            <a:lvl2pPr defTabSz="457200" eaLnBrk="0" hangingPunct="0">
              <a:spcBef>
                <a:spcPct val="20000"/>
              </a:spcBef>
              <a:buFont typeface="Arial" charset="0"/>
              <a:buChar char="–"/>
              <a:defRPr sz="2800">
                <a:solidFill>
                  <a:schemeClr val="tx1"/>
                </a:solidFill>
                <a:latin typeface="Calibri" pitchFamily="34" charset="0"/>
              </a:defRPr>
            </a:lvl2pPr>
            <a:lvl3pPr marL="1143000" indent="-228600" defTabSz="457200" eaLnBrk="0" hangingPunct="0">
              <a:spcBef>
                <a:spcPct val="20000"/>
              </a:spcBef>
              <a:buFont typeface="Arial" charset="0"/>
              <a:buChar char="•"/>
              <a:defRPr sz="2400">
                <a:solidFill>
                  <a:schemeClr val="tx1"/>
                </a:solidFill>
                <a:latin typeface="Calibri" pitchFamily="34" charset="0"/>
              </a:defRPr>
            </a:lvl3pPr>
            <a:lvl4pPr marL="1600200" indent="-228600" defTabSz="457200" eaLnBrk="0" hangingPunct="0">
              <a:spcBef>
                <a:spcPct val="20000"/>
              </a:spcBef>
              <a:buFont typeface="Arial" charset="0"/>
              <a:buChar char="–"/>
              <a:defRPr sz="2000">
                <a:solidFill>
                  <a:schemeClr val="tx1"/>
                </a:solidFill>
                <a:latin typeface="Calibri" pitchFamily="34" charset="0"/>
              </a:defRPr>
            </a:lvl4pPr>
            <a:lvl5pPr marL="2057400" indent="-228600"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a:spcBef>
                <a:spcPts val="0"/>
              </a:spcBef>
              <a:buNone/>
            </a:pPr>
            <a:r>
              <a:rPr lang="fr-FR" sz="2400" b="1" dirty="0" smtClean="0"/>
              <a:t>Production attendue en Technologie :</a:t>
            </a:r>
          </a:p>
          <a:p>
            <a:pPr marL="0">
              <a:spcBef>
                <a:spcPts val="0"/>
              </a:spcBef>
              <a:buNone/>
            </a:pPr>
            <a:r>
              <a:rPr lang="fr-FR" sz="2000" dirty="0" smtClean="0"/>
              <a:t>A partir des ressources mises à disposition, établir la </a:t>
            </a:r>
            <a:r>
              <a:rPr lang="fr-FR" sz="2000" b="1" dirty="0" smtClean="0"/>
              <a:t>liste  des contraintes </a:t>
            </a:r>
            <a:r>
              <a:rPr lang="fr-FR" sz="2000" dirty="0" smtClean="0"/>
              <a:t>que le dispositif doit </a:t>
            </a:r>
            <a:r>
              <a:rPr lang="fr-FR" sz="2000" b="1" dirty="0" smtClean="0"/>
              <a:t>respecter</a:t>
            </a:r>
            <a:r>
              <a:rPr lang="fr-FR" sz="2000" dirty="0" smtClean="0"/>
              <a:t> pour répondre au </a:t>
            </a:r>
            <a:r>
              <a:rPr lang="fr-FR" sz="2000" b="1" dirty="0" smtClean="0"/>
              <a:t>besoin</a:t>
            </a:r>
            <a:r>
              <a:rPr lang="fr-FR" sz="2000" dirty="0" smtClean="0"/>
              <a:t> et rechercher </a:t>
            </a:r>
            <a:r>
              <a:rPr lang="fr-FR" sz="2000" dirty="0"/>
              <a:t>des </a:t>
            </a:r>
            <a:r>
              <a:rPr lang="fr-FR" sz="2000" b="1" dirty="0"/>
              <a:t>matériaux</a:t>
            </a:r>
            <a:r>
              <a:rPr lang="fr-FR" sz="2000" dirty="0"/>
              <a:t> correspondant aux contraintes </a:t>
            </a:r>
            <a:r>
              <a:rPr lang="fr-FR" sz="2000" dirty="0" smtClean="0"/>
              <a:t>posées.</a:t>
            </a:r>
          </a:p>
          <a:p>
            <a:pPr marL="0">
              <a:spcBef>
                <a:spcPts val="0"/>
              </a:spcBef>
              <a:buNone/>
            </a:pPr>
            <a:endParaRPr lang="fr-FR" sz="2400" dirty="0" smtClean="0"/>
          </a:p>
          <a:p>
            <a:pPr marL="0" indent="0" defTabSz="914400">
              <a:lnSpc>
                <a:spcPct val="150000"/>
              </a:lnSpc>
              <a:buNone/>
            </a:pPr>
            <a:endParaRPr lang="fr-FR" sz="2400" dirty="0" smtClean="0">
              <a:solidFill>
                <a:srgbClr val="0000FF"/>
              </a:solidFill>
              <a:ea typeface="ＭＳ Ｐゴシック"/>
              <a:cs typeface="ＭＳ Ｐゴシック"/>
            </a:endParaRPr>
          </a:p>
          <a:p>
            <a:pPr defTabSz="914400">
              <a:lnSpc>
                <a:spcPct val="150000"/>
              </a:lnSpc>
            </a:pPr>
            <a:endParaRPr lang="fr-FR" sz="2400" dirty="0">
              <a:ea typeface="ＭＳ Ｐゴシック"/>
              <a:cs typeface="ＭＳ Ｐゴシック"/>
            </a:endParaRPr>
          </a:p>
        </p:txBody>
      </p:sp>
      <p:sp>
        <p:nvSpPr>
          <p:cNvPr id="4100" name="Rectangle 2"/>
          <p:cNvSpPr>
            <a:spLocks noChangeArrowheads="1"/>
          </p:cNvSpPr>
          <p:nvPr/>
        </p:nvSpPr>
        <p:spPr bwMode="auto">
          <a:xfrm>
            <a:off x="684213" y="620713"/>
            <a:ext cx="6983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800" b="1" dirty="0" smtClean="0">
                <a:solidFill>
                  <a:srgbClr val="0062A8"/>
                </a:solidFill>
                <a:ea typeface="Arial" charset="0"/>
                <a:cs typeface="Calibri" pitchFamily="34" charset="0"/>
              </a:rPr>
              <a:t>Séquence 3 : lister les contraintes</a:t>
            </a:r>
            <a:endParaRPr lang="fr-FR" altLang="fr-FR" sz="2800" b="1" dirty="0">
              <a:ea typeface="Arial" charset="0"/>
              <a:cs typeface="Calibri" pitchFamily="34" charset="0"/>
            </a:endParaRPr>
          </a:p>
        </p:txBody>
      </p:sp>
      <p:pic>
        <p:nvPicPr>
          <p:cNvPr id="11266"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894" y="3335416"/>
            <a:ext cx="3749165" cy="2749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999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t>     </a:t>
            </a:r>
            <a:r>
              <a:rPr lang="fr-FR" sz="2000" b="1" i="1" smtClean="0"/>
              <a:t>Un témoignage pour le cycle 3</a:t>
            </a:r>
            <a:endParaRPr lang="fr-FR" sz="2000" b="1" i="1" dirty="0">
              <a:solidFill>
                <a:srgbClr val="FFFFFF"/>
              </a:solidFill>
            </a:endParaRPr>
          </a:p>
        </p:txBody>
      </p:sp>
      <p:sp>
        <p:nvSpPr>
          <p:cNvPr id="5" name="Espace réservé du contenu 2"/>
          <p:cNvSpPr txBox="1">
            <a:spLocks/>
          </p:cNvSpPr>
          <p:nvPr/>
        </p:nvSpPr>
        <p:spPr bwMode="auto">
          <a:xfrm>
            <a:off x="738508" y="1338974"/>
            <a:ext cx="8135938"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charset="0"/>
              <a:buChar char="•"/>
              <a:defRPr sz="3200">
                <a:solidFill>
                  <a:schemeClr val="tx1"/>
                </a:solidFill>
                <a:latin typeface="Calibri" pitchFamily="34" charset="0"/>
              </a:defRPr>
            </a:lvl1pPr>
            <a:lvl2pPr defTabSz="457200" eaLnBrk="0" hangingPunct="0">
              <a:spcBef>
                <a:spcPct val="20000"/>
              </a:spcBef>
              <a:buFont typeface="Arial" charset="0"/>
              <a:buChar char="–"/>
              <a:defRPr sz="2800">
                <a:solidFill>
                  <a:schemeClr val="tx1"/>
                </a:solidFill>
                <a:latin typeface="Calibri" pitchFamily="34" charset="0"/>
              </a:defRPr>
            </a:lvl2pPr>
            <a:lvl3pPr marL="1143000" indent="-228600" defTabSz="457200" eaLnBrk="0" hangingPunct="0">
              <a:spcBef>
                <a:spcPct val="20000"/>
              </a:spcBef>
              <a:buFont typeface="Arial" charset="0"/>
              <a:buChar char="•"/>
              <a:defRPr sz="2400">
                <a:solidFill>
                  <a:schemeClr val="tx1"/>
                </a:solidFill>
                <a:latin typeface="Calibri" pitchFamily="34" charset="0"/>
              </a:defRPr>
            </a:lvl3pPr>
            <a:lvl4pPr marL="1600200" indent="-228600" defTabSz="457200" eaLnBrk="0" hangingPunct="0">
              <a:spcBef>
                <a:spcPct val="20000"/>
              </a:spcBef>
              <a:buFont typeface="Arial" charset="0"/>
              <a:buChar char="–"/>
              <a:defRPr sz="2000">
                <a:solidFill>
                  <a:schemeClr val="tx1"/>
                </a:solidFill>
                <a:latin typeface="Calibri" pitchFamily="34" charset="0"/>
              </a:defRPr>
            </a:lvl4pPr>
            <a:lvl5pPr marL="2057400" indent="-228600"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a:spcBef>
                <a:spcPts val="0"/>
              </a:spcBef>
              <a:buNone/>
            </a:pPr>
            <a:endParaRPr lang="fr-FR" sz="2400" dirty="0" smtClean="0"/>
          </a:p>
          <a:p>
            <a:pPr marL="0" indent="0" defTabSz="914400">
              <a:lnSpc>
                <a:spcPct val="150000"/>
              </a:lnSpc>
              <a:buNone/>
            </a:pPr>
            <a:endParaRPr lang="fr-FR" sz="2400" dirty="0" smtClean="0">
              <a:solidFill>
                <a:srgbClr val="0000FF"/>
              </a:solidFill>
              <a:ea typeface="ＭＳ Ｐゴシック"/>
              <a:cs typeface="ＭＳ Ｐゴシック"/>
            </a:endParaRPr>
          </a:p>
          <a:p>
            <a:pPr defTabSz="914400">
              <a:lnSpc>
                <a:spcPct val="150000"/>
              </a:lnSpc>
            </a:pPr>
            <a:endParaRPr lang="fr-FR" sz="2400" dirty="0">
              <a:ea typeface="ＭＳ Ｐゴシック"/>
              <a:cs typeface="ＭＳ Ｐゴシック"/>
            </a:endParaRPr>
          </a:p>
        </p:txBody>
      </p:sp>
      <p:sp>
        <p:nvSpPr>
          <p:cNvPr id="4100" name="Rectangle 2"/>
          <p:cNvSpPr>
            <a:spLocks noChangeArrowheads="1"/>
          </p:cNvSpPr>
          <p:nvPr/>
        </p:nvSpPr>
        <p:spPr bwMode="auto">
          <a:xfrm>
            <a:off x="684213" y="620713"/>
            <a:ext cx="6983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800" b="1" dirty="0" smtClean="0">
                <a:solidFill>
                  <a:srgbClr val="0062A8"/>
                </a:solidFill>
                <a:ea typeface="Arial" charset="0"/>
                <a:cs typeface="Calibri" pitchFamily="34" charset="0"/>
              </a:rPr>
              <a:t>Séquence 3 : lister les contraintes</a:t>
            </a:r>
            <a:endParaRPr lang="fr-FR" altLang="fr-FR" sz="2800" b="1" dirty="0">
              <a:ea typeface="Arial" charset="0"/>
              <a:cs typeface="Calibri" pitchFamily="34" charset="0"/>
            </a:endParaRPr>
          </a:p>
        </p:txBody>
      </p:sp>
      <p:graphicFrame>
        <p:nvGraphicFramePr>
          <p:cNvPr id="7" name="Tableau 6"/>
          <p:cNvGraphicFramePr>
            <a:graphicFrameLocks noGrp="1"/>
          </p:cNvGraphicFramePr>
          <p:nvPr>
            <p:extLst>
              <p:ext uri="{D42A27DB-BD31-4B8C-83A1-F6EECF244321}">
                <p14:modId xmlns:p14="http://schemas.microsoft.com/office/powerpoint/2010/main" val="1653169156"/>
              </p:ext>
            </p:extLst>
          </p:nvPr>
        </p:nvGraphicFramePr>
        <p:xfrm>
          <a:off x="684213" y="1335405"/>
          <a:ext cx="8135938" cy="5304231"/>
        </p:xfrm>
        <a:graphic>
          <a:graphicData uri="http://schemas.openxmlformats.org/drawingml/2006/table">
            <a:tbl>
              <a:tblPr>
                <a:tableStyleId>{5C22544A-7EE6-4342-B048-85BDC9FD1C3A}</a:tableStyleId>
              </a:tblPr>
              <a:tblGrid>
                <a:gridCol w="4067969"/>
                <a:gridCol w="4067969"/>
              </a:tblGrid>
              <a:tr h="1723771">
                <a:tc rowSpan="2">
                  <a:txBody>
                    <a:bodyPr/>
                    <a:lstStyle/>
                    <a:p>
                      <a:pPr marL="20955" algn="l">
                        <a:lnSpc>
                          <a:spcPct val="107000"/>
                        </a:lnSpc>
                        <a:spcAft>
                          <a:spcPts val="800"/>
                        </a:spcAft>
                      </a:pPr>
                      <a:r>
                        <a:rPr lang="fr-FR" sz="1800" b="1" dirty="0">
                          <a:effectLst/>
                        </a:rPr>
                        <a:t>Compétences travaillées (socle commun)</a:t>
                      </a:r>
                    </a:p>
                    <a:p>
                      <a:pPr algn="l">
                        <a:lnSpc>
                          <a:spcPct val="100000"/>
                        </a:lnSpc>
                        <a:spcAft>
                          <a:spcPts val="0"/>
                        </a:spcAft>
                      </a:pPr>
                      <a:r>
                        <a:rPr lang="fr-FR" sz="1500" b="1" dirty="0" smtClean="0">
                          <a:solidFill>
                            <a:srgbClr val="FF0000"/>
                          </a:solidFill>
                          <a:effectLst/>
                        </a:rPr>
                        <a:t>Pratiquer des démarches scientifiques et technologiques</a:t>
                      </a:r>
                    </a:p>
                    <a:p>
                      <a:pPr algn="l">
                        <a:lnSpc>
                          <a:spcPct val="100000"/>
                        </a:lnSpc>
                        <a:spcAft>
                          <a:spcPts val="0"/>
                        </a:spcAft>
                      </a:pPr>
                      <a:r>
                        <a:rPr lang="fr-FR" sz="1500" b="1" dirty="0" smtClean="0">
                          <a:effectLst/>
                        </a:rPr>
                        <a:t>Proposer</a:t>
                      </a:r>
                      <a:r>
                        <a:rPr lang="fr-FR" sz="1500" b="0" dirty="0" smtClean="0">
                          <a:effectLst/>
                        </a:rPr>
                        <a:t>, avec l’aide du professeur, </a:t>
                      </a:r>
                      <a:r>
                        <a:rPr lang="fr-FR" sz="1500" b="1" dirty="0" smtClean="0">
                          <a:effectLst/>
                        </a:rPr>
                        <a:t>une démarche pour résoudre un problème </a:t>
                      </a:r>
                      <a:r>
                        <a:rPr lang="fr-FR" sz="1500" b="0" dirty="0" smtClean="0">
                          <a:effectLst/>
                        </a:rPr>
                        <a:t>ou répondre à une question de </a:t>
                      </a:r>
                      <a:r>
                        <a:rPr lang="fr-FR" sz="1500" b="1" dirty="0" smtClean="0">
                          <a:effectLst/>
                        </a:rPr>
                        <a:t>nature</a:t>
                      </a:r>
                      <a:r>
                        <a:rPr lang="fr-FR" sz="1500" b="0" dirty="0" smtClean="0">
                          <a:effectLst/>
                        </a:rPr>
                        <a:t> scientifique ou </a:t>
                      </a:r>
                      <a:r>
                        <a:rPr lang="fr-FR" sz="1500" b="1" dirty="0" smtClean="0">
                          <a:effectLst/>
                        </a:rPr>
                        <a:t>technologique</a:t>
                      </a:r>
                      <a:r>
                        <a:rPr lang="fr-FR" sz="1500" b="0" dirty="0" smtClean="0">
                          <a:effectLst/>
                        </a:rPr>
                        <a:t> :</a:t>
                      </a:r>
                    </a:p>
                    <a:p>
                      <a:pPr algn="l">
                        <a:lnSpc>
                          <a:spcPct val="100000"/>
                        </a:lnSpc>
                        <a:spcAft>
                          <a:spcPts val="0"/>
                        </a:spcAft>
                      </a:pPr>
                      <a:r>
                        <a:rPr lang="fr-FR" sz="1500" b="0" dirty="0" smtClean="0">
                          <a:effectLst/>
                        </a:rPr>
                        <a:t>» proposer une ou des hypothèses pour répondre à une question ou un problème ;</a:t>
                      </a:r>
                    </a:p>
                    <a:p>
                      <a:pPr algn="l">
                        <a:lnSpc>
                          <a:spcPct val="100000"/>
                        </a:lnSpc>
                        <a:spcAft>
                          <a:spcPts val="0"/>
                        </a:spcAft>
                      </a:pPr>
                      <a:r>
                        <a:rPr lang="fr-FR" sz="1500" b="1" i="1" dirty="0" smtClean="0">
                          <a:effectLst/>
                        </a:rPr>
                        <a:t>Domaine du socle : 4</a:t>
                      </a:r>
                    </a:p>
                    <a:p>
                      <a:pPr algn="l">
                        <a:lnSpc>
                          <a:spcPct val="100000"/>
                        </a:lnSpc>
                        <a:spcAft>
                          <a:spcPts val="0"/>
                        </a:spcAft>
                      </a:pPr>
                      <a:r>
                        <a:rPr lang="fr-FR" sz="1500" b="1" dirty="0" smtClean="0">
                          <a:solidFill>
                            <a:srgbClr val="FF0000"/>
                          </a:solidFill>
                          <a:effectLst/>
                        </a:rPr>
                        <a:t>Pratiquer des langages</a:t>
                      </a:r>
                    </a:p>
                    <a:p>
                      <a:pPr algn="l">
                        <a:lnSpc>
                          <a:spcPct val="100000"/>
                        </a:lnSpc>
                        <a:spcAft>
                          <a:spcPts val="0"/>
                        </a:spcAft>
                      </a:pPr>
                      <a:r>
                        <a:rPr lang="fr-FR" sz="1500" b="1" dirty="0" smtClean="0">
                          <a:effectLst/>
                        </a:rPr>
                        <a:t>Exploiter </a:t>
                      </a:r>
                      <a:r>
                        <a:rPr lang="fr-FR" sz="1500" b="1" dirty="0">
                          <a:effectLst/>
                        </a:rPr>
                        <a:t>un document constitué de divers supports </a:t>
                      </a:r>
                      <a:r>
                        <a:rPr lang="fr-FR" sz="1500" dirty="0">
                          <a:effectLst/>
                        </a:rPr>
                        <a:t>(texte, schéma, graphique, tableau, algorithme simple). </a:t>
                      </a:r>
                      <a:endParaRPr lang="fr-FR" sz="1500" dirty="0" smtClean="0">
                        <a:effectLst/>
                      </a:endParaRPr>
                    </a:p>
                    <a:p>
                      <a:pPr algn="l">
                        <a:lnSpc>
                          <a:spcPct val="100000"/>
                        </a:lnSpc>
                        <a:spcAft>
                          <a:spcPts val="0"/>
                        </a:spcAft>
                      </a:pPr>
                      <a:r>
                        <a:rPr lang="fr-FR" sz="1500" b="1" i="1" dirty="0" smtClean="0">
                          <a:effectLst/>
                        </a:rPr>
                        <a:t>Domaine du socle : 1</a:t>
                      </a:r>
                    </a:p>
                    <a:p>
                      <a:pPr algn="l">
                        <a:lnSpc>
                          <a:spcPct val="100000"/>
                        </a:lnSpc>
                        <a:spcAft>
                          <a:spcPts val="0"/>
                        </a:spcAft>
                      </a:pPr>
                      <a:r>
                        <a:rPr lang="fr-FR" sz="1500" b="1" dirty="0" smtClean="0">
                          <a:solidFill>
                            <a:srgbClr val="FF0000"/>
                          </a:solidFill>
                          <a:effectLst/>
                        </a:rPr>
                        <a:t>Concevoir, créer, réaliser</a:t>
                      </a:r>
                      <a:endParaRPr lang="fr-FR" sz="1500" b="1" dirty="0">
                        <a:solidFill>
                          <a:srgbClr val="FF0000"/>
                        </a:solidFill>
                        <a:effectLst/>
                      </a:endParaRPr>
                    </a:p>
                    <a:p>
                      <a:pPr algn="l">
                        <a:lnSpc>
                          <a:spcPct val="100000"/>
                        </a:lnSpc>
                        <a:spcAft>
                          <a:spcPts val="0"/>
                        </a:spcAft>
                      </a:pPr>
                      <a:r>
                        <a:rPr lang="fr-FR" sz="1500" b="1" dirty="0" smtClean="0">
                          <a:effectLst/>
                        </a:rPr>
                        <a:t>Identifier les principales familles de matériaux.</a:t>
                      </a:r>
                    </a:p>
                    <a:p>
                      <a:pPr algn="l">
                        <a:lnSpc>
                          <a:spcPct val="100000"/>
                        </a:lnSpc>
                        <a:spcAft>
                          <a:spcPts val="0"/>
                        </a:spcAft>
                      </a:pPr>
                      <a:r>
                        <a:rPr lang="fr-FR" sz="1500" dirty="0">
                          <a:effectLst/>
                        </a:rPr>
                        <a:t> </a:t>
                      </a:r>
                      <a:r>
                        <a:rPr lang="fr-FR" sz="1500" b="1" i="1" dirty="0" smtClean="0">
                          <a:effectLst/>
                        </a:rPr>
                        <a:t>Domaines du socle : 4, 5</a:t>
                      </a:r>
                    </a:p>
                    <a:p>
                      <a:pPr algn="l">
                        <a:lnSpc>
                          <a:spcPct val="100000"/>
                        </a:lnSpc>
                        <a:spcAft>
                          <a:spcPts val="0"/>
                        </a:spcAft>
                      </a:pPr>
                      <a:r>
                        <a:rPr lang="fr-FR" sz="1500" b="1" i="0" dirty="0" smtClean="0">
                          <a:solidFill>
                            <a:srgbClr val="FF0000"/>
                          </a:solidFill>
                          <a:effectLst/>
                          <a:latin typeface="+mn-lt"/>
                          <a:ea typeface="Calibri"/>
                          <a:cs typeface="Calibri"/>
                        </a:rPr>
                        <a:t>S’approprier des outils et des méthodes</a:t>
                      </a:r>
                    </a:p>
                    <a:p>
                      <a:pPr algn="l">
                        <a:lnSpc>
                          <a:spcPct val="100000"/>
                        </a:lnSpc>
                        <a:spcAft>
                          <a:spcPts val="0"/>
                        </a:spcAft>
                      </a:pPr>
                      <a:r>
                        <a:rPr lang="fr-FR" sz="1500" b="1" i="0" dirty="0" smtClean="0">
                          <a:solidFill>
                            <a:srgbClr val="000000"/>
                          </a:solidFill>
                          <a:effectLst/>
                          <a:latin typeface="+mn-lt"/>
                          <a:ea typeface="Calibri"/>
                          <a:cs typeface="Calibri"/>
                        </a:rPr>
                        <a:t>Extraire les informations</a:t>
                      </a:r>
                      <a:r>
                        <a:rPr lang="fr-FR" sz="1500" b="0" i="0" dirty="0" smtClean="0">
                          <a:solidFill>
                            <a:srgbClr val="000000"/>
                          </a:solidFill>
                          <a:effectLst/>
                          <a:latin typeface="+mn-lt"/>
                          <a:ea typeface="Calibri"/>
                          <a:cs typeface="Calibri"/>
                        </a:rPr>
                        <a:t> pertinentes d’un document et </a:t>
                      </a:r>
                      <a:r>
                        <a:rPr lang="fr-FR" sz="1500" b="1" i="0" dirty="0" smtClean="0">
                          <a:solidFill>
                            <a:srgbClr val="000000"/>
                          </a:solidFill>
                          <a:effectLst/>
                          <a:latin typeface="+mn-lt"/>
                          <a:ea typeface="Calibri"/>
                          <a:cs typeface="Calibri"/>
                        </a:rPr>
                        <a:t>les mettre en relation </a:t>
                      </a:r>
                      <a:r>
                        <a:rPr lang="fr-FR" sz="1500" b="0" i="0" dirty="0" smtClean="0">
                          <a:solidFill>
                            <a:srgbClr val="000000"/>
                          </a:solidFill>
                          <a:effectLst/>
                          <a:latin typeface="+mn-lt"/>
                          <a:ea typeface="Calibri"/>
                          <a:cs typeface="Calibri"/>
                        </a:rPr>
                        <a:t>pour répondre à une question.</a:t>
                      </a:r>
                    </a:p>
                    <a:p>
                      <a:pPr algn="l">
                        <a:lnSpc>
                          <a:spcPct val="100000"/>
                        </a:lnSpc>
                        <a:spcAft>
                          <a:spcPts val="0"/>
                        </a:spcAft>
                      </a:pPr>
                      <a:r>
                        <a:rPr lang="fr-FR" sz="1500" b="1" i="1" dirty="0" smtClean="0">
                          <a:solidFill>
                            <a:srgbClr val="000000"/>
                          </a:solidFill>
                          <a:effectLst/>
                          <a:latin typeface="+mn-lt"/>
                          <a:ea typeface="Calibri"/>
                          <a:cs typeface="Calibri"/>
                        </a:rPr>
                        <a:t>Domaine du socle : 2</a:t>
                      </a:r>
                      <a:endParaRPr lang="fr-FR" sz="1500" b="1" i="1" dirty="0">
                        <a:solidFill>
                          <a:srgbClr val="000000"/>
                        </a:solidFill>
                        <a:effectLst/>
                        <a:latin typeface="Calibri"/>
                        <a:ea typeface="Calibri"/>
                        <a:cs typeface="Calibri"/>
                      </a:endParaRPr>
                    </a:p>
                  </a:txBody>
                  <a:tcPr marL="54267" marR="54267" marT="54267" marB="542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fr-FR" sz="1600" dirty="0">
                          <a:effectLst/>
                        </a:rPr>
                        <a:t> </a:t>
                      </a:r>
                      <a:r>
                        <a:rPr lang="fr-FR" sz="1800" b="1" dirty="0">
                          <a:effectLst/>
                        </a:rPr>
                        <a:t>Compétences associées</a:t>
                      </a:r>
                    </a:p>
                    <a:p>
                      <a:pPr algn="just">
                        <a:lnSpc>
                          <a:spcPct val="107000"/>
                        </a:lnSpc>
                        <a:spcAft>
                          <a:spcPts val="0"/>
                        </a:spcAft>
                      </a:pPr>
                      <a:r>
                        <a:rPr lang="fr-FR" sz="1600" dirty="0">
                          <a:effectLst/>
                        </a:rPr>
                        <a:t> </a:t>
                      </a:r>
                    </a:p>
                    <a:p>
                      <a:pPr algn="just">
                        <a:lnSpc>
                          <a:spcPct val="107000"/>
                        </a:lnSpc>
                        <a:spcAft>
                          <a:spcPts val="0"/>
                        </a:spcAft>
                      </a:pPr>
                      <a:r>
                        <a:rPr lang="fr-FR" sz="1600" dirty="0">
                          <a:effectLst/>
                        </a:rPr>
                        <a:t>Décrire le fonctionnement d’objets techniques, leurs fonctions et leurs constitutions. </a:t>
                      </a:r>
                      <a:endParaRPr lang="fr-FR" sz="1600" dirty="0" smtClean="0">
                        <a:effectLst/>
                      </a:endParaRPr>
                    </a:p>
                    <a:p>
                      <a:pPr algn="just">
                        <a:lnSpc>
                          <a:spcPct val="107000"/>
                        </a:lnSpc>
                        <a:spcAft>
                          <a:spcPts val="0"/>
                        </a:spcAft>
                      </a:pPr>
                      <a:r>
                        <a:rPr lang="fr-FR" sz="1600" b="1" dirty="0" smtClean="0">
                          <a:effectLst/>
                        </a:rPr>
                        <a:t>Identifier les principales familles de matériaux.</a:t>
                      </a:r>
                      <a:endParaRPr lang="fr-FR" sz="1600" b="1" dirty="0">
                        <a:effectLst/>
                      </a:endParaRPr>
                    </a:p>
                  </a:txBody>
                  <a:tcPr marL="54267" marR="54267" marT="54267" marB="542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4248">
                <a:tc vMerge="1">
                  <a:txBody>
                    <a:bodyPr/>
                    <a:lstStyle/>
                    <a:p>
                      <a:endParaRPr lang="fr-FR"/>
                    </a:p>
                  </a:txBody>
                  <a:tcPr/>
                </a:tc>
                <a:tc>
                  <a:txBody>
                    <a:bodyPr/>
                    <a:lstStyle/>
                    <a:p>
                      <a:pPr marL="58420" algn="just">
                        <a:lnSpc>
                          <a:spcPct val="107000"/>
                        </a:lnSpc>
                        <a:spcAft>
                          <a:spcPts val="800"/>
                        </a:spcAft>
                      </a:pPr>
                      <a:r>
                        <a:rPr lang="fr-FR" sz="1800" b="1" dirty="0">
                          <a:effectLst/>
                        </a:rPr>
                        <a:t>Connaissances</a:t>
                      </a:r>
                    </a:p>
                    <a:p>
                      <a:r>
                        <a:rPr lang="fr-FR" sz="1600" b="1" kern="1200" dirty="0" smtClean="0">
                          <a:solidFill>
                            <a:schemeClr val="dk1"/>
                          </a:solidFill>
                          <a:effectLst/>
                          <a:latin typeface="+mn-lt"/>
                          <a:ea typeface="+mn-ea"/>
                          <a:cs typeface="+mn-cs"/>
                        </a:rPr>
                        <a:t>Familles de matériaux </a:t>
                      </a:r>
                      <a:r>
                        <a:rPr lang="fr-FR" sz="1600" kern="1200" dirty="0" smtClean="0">
                          <a:solidFill>
                            <a:schemeClr val="dk1"/>
                          </a:solidFill>
                          <a:effectLst/>
                          <a:latin typeface="+mn-lt"/>
                          <a:ea typeface="+mn-ea"/>
                          <a:cs typeface="+mn-cs"/>
                        </a:rPr>
                        <a:t>(distinction des matériaux selon les relations entre formes, fonctions et procédés).</a:t>
                      </a:r>
                    </a:p>
                    <a:p>
                      <a:r>
                        <a:rPr lang="fr-FR" sz="1600" b="1" kern="1200" dirty="0" smtClean="0">
                          <a:solidFill>
                            <a:schemeClr val="dk1"/>
                          </a:solidFill>
                          <a:effectLst/>
                          <a:latin typeface="+mn-lt"/>
                          <a:ea typeface="+mn-ea"/>
                          <a:cs typeface="+mn-cs"/>
                        </a:rPr>
                        <a:t>Caractéristiques et propriétés </a:t>
                      </a:r>
                      <a:r>
                        <a:rPr lang="fr-FR" sz="1600" kern="1200" dirty="0" smtClean="0">
                          <a:solidFill>
                            <a:schemeClr val="dk1"/>
                          </a:solidFill>
                          <a:effectLst/>
                          <a:latin typeface="+mn-lt"/>
                          <a:ea typeface="+mn-ea"/>
                          <a:cs typeface="+mn-cs"/>
                        </a:rPr>
                        <a:t>(aptitude au façonnage, valorisation).</a:t>
                      </a:r>
                    </a:p>
                    <a:p>
                      <a:r>
                        <a:rPr lang="fr-FR" sz="1600" b="1" kern="1200" dirty="0" smtClean="0">
                          <a:solidFill>
                            <a:schemeClr val="dk1"/>
                          </a:solidFill>
                          <a:effectLst/>
                          <a:latin typeface="+mn-lt"/>
                          <a:ea typeface="+mn-ea"/>
                          <a:cs typeface="+mn-cs"/>
                        </a:rPr>
                        <a:t>Impact environnemental</a:t>
                      </a:r>
                      <a:r>
                        <a:rPr lang="fr-FR" sz="1600" kern="1200" dirty="0" smtClean="0">
                          <a:solidFill>
                            <a:schemeClr val="dk1"/>
                          </a:solidFill>
                          <a:effectLst/>
                          <a:latin typeface="+mn-lt"/>
                          <a:ea typeface="+mn-ea"/>
                          <a:cs typeface="+mn-cs"/>
                        </a:rPr>
                        <a:t>.</a:t>
                      </a:r>
                    </a:p>
                    <a:p>
                      <a:r>
                        <a:rPr lang="fr-FR" sz="1600" b="1" kern="1200" dirty="0" smtClean="0">
                          <a:solidFill>
                            <a:schemeClr val="dk1"/>
                          </a:solidFill>
                          <a:effectLst/>
                          <a:latin typeface="+mn-lt"/>
                          <a:ea typeface="+mn-ea"/>
                          <a:cs typeface="+mn-cs"/>
                        </a:rPr>
                        <a:t>Notion de contraintes</a:t>
                      </a:r>
                      <a:r>
                        <a:rPr lang="fr-FR" sz="1600" kern="1200" dirty="0" smtClean="0">
                          <a:solidFill>
                            <a:schemeClr val="dk1"/>
                          </a:solidFill>
                          <a:effectLst/>
                          <a:latin typeface="+mn-lt"/>
                          <a:ea typeface="+mn-ea"/>
                          <a:cs typeface="+mn-cs"/>
                        </a:rPr>
                        <a:t>.</a:t>
                      </a:r>
                    </a:p>
                  </a:txBody>
                  <a:tcPr marL="54267" marR="54267" marT="54267" marB="542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61171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t>     </a:t>
            </a:r>
            <a:r>
              <a:rPr lang="fr-FR" sz="2000" b="1" i="1" smtClean="0"/>
              <a:t>Un témoignage pour le cycle 3</a:t>
            </a:r>
            <a:endParaRPr lang="fr-FR" sz="2000" b="1" i="1" dirty="0">
              <a:solidFill>
                <a:srgbClr val="FFFFFF"/>
              </a:solidFill>
            </a:endParaRPr>
          </a:p>
        </p:txBody>
      </p:sp>
      <p:sp>
        <p:nvSpPr>
          <p:cNvPr id="5" name="Espace réservé du contenu 2"/>
          <p:cNvSpPr txBox="1">
            <a:spLocks/>
          </p:cNvSpPr>
          <p:nvPr/>
        </p:nvSpPr>
        <p:spPr bwMode="auto">
          <a:xfrm>
            <a:off x="755650" y="1557338"/>
            <a:ext cx="8135938"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charset="0"/>
              <a:buChar char="•"/>
              <a:defRPr sz="3200">
                <a:solidFill>
                  <a:schemeClr val="tx1"/>
                </a:solidFill>
                <a:latin typeface="Calibri" pitchFamily="34" charset="0"/>
              </a:defRPr>
            </a:lvl1pPr>
            <a:lvl2pPr defTabSz="457200" eaLnBrk="0" hangingPunct="0">
              <a:spcBef>
                <a:spcPct val="20000"/>
              </a:spcBef>
              <a:buFont typeface="Arial" charset="0"/>
              <a:buChar char="–"/>
              <a:defRPr sz="2800">
                <a:solidFill>
                  <a:schemeClr val="tx1"/>
                </a:solidFill>
                <a:latin typeface="Calibri" pitchFamily="34" charset="0"/>
              </a:defRPr>
            </a:lvl2pPr>
            <a:lvl3pPr marL="1143000" indent="-228600" defTabSz="457200" eaLnBrk="0" hangingPunct="0">
              <a:spcBef>
                <a:spcPct val="20000"/>
              </a:spcBef>
              <a:buFont typeface="Arial" charset="0"/>
              <a:buChar char="•"/>
              <a:defRPr sz="2400">
                <a:solidFill>
                  <a:schemeClr val="tx1"/>
                </a:solidFill>
                <a:latin typeface="Calibri" pitchFamily="34" charset="0"/>
              </a:defRPr>
            </a:lvl3pPr>
            <a:lvl4pPr marL="1600200" indent="-228600" defTabSz="457200" eaLnBrk="0" hangingPunct="0">
              <a:spcBef>
                <a:spcPct val="20000"/>
              </a:spcBef>
              <a:buFont typeface="Arial" charset="0"/>
              <a:buChar char="–"/>
              <a:defRPr sz="2000">
                <a:solidFill>
                  <a:schemeClr val="tx1"/>
                </a:solidFill>
                <a:latin typeface="Calibri" pitchFamily="34" charset="0"/>
              </a:defRPr>
            </a:lvl4pPr>
            <a:lvl5pPr marL="2057400" indent="-228600"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a:spcBef>
                <a:spcPts val="0"/>
              </a:spcBef>
              <a:buNone/>
            </a:pPr>
            <a:r>
              <a:rPr lang="fr-FR" sz="2400" b="1" dirty="0" smtClean="0"/>
              <a:t>Production attendue en SVT :</a:t>
            </a:r>
          </a:p>
          <a:p>
            <a:pPr marL="0">
              <a:spcBef>
                <a:spcPts val="0"/>
              </a:spcBef>
              <a:buNone/>
            </a:pPr>
            <a:r>
              <a:rPr lang="fr-FR" sz="2000" dirty="0" smtClean="0"/>
              <a:t>A partir des ressources mises à disposition :</a:t>
            </a:r>
          </a:p>
          <a:p>
            <a:pPr marL="0">
              <a:spcBef>
                <a:spcPts val="0"/>
              </a:spcBef>
              <a:buNone/>
            </a:pPr>
            <a:r>
              <a:rPr lang="fr-FR" sz="2000" dirty="0" smtClean="0"/>
              <a:t>- </a:t>
            </a:r>
            <a:r>
              <a:rPr lang="fr-FR" sz="2000" b="1" dirty="0" smtClean="0"/>
              <a:t>Lister les régimes alimentaires </a:t>
            </a:r>
            <a:r>
              <a:rPr lang="fr-FR" sz="2000" dirty="0" smtClean="0"/>
              <a:t>préférentiels des espèces d’oiseaux </a:t>
            </a:r>
          </a:p>
          <a:p>
            <a:pPr marL="0">
              <a:spcBef>
                <a:spcPts val="0"/>
              </a:spcBef>
              <a:buNone/>
            </a:pPr>
            <a:r>
              <a:rPr lang="fr-FR" sz="2000" dirty="0" smtClean="0"/>
              <a:t>- </a:t>
            </a:r>
            <a:r>
              <a:rPr lang="fr-FR" sz="2000" b="1" dirty="0" smtClean="0"/>
              <a:t>Proposer des solutions </a:t>
            </a:r>
            <a:r>
              <a:rPr lang="fr-FR" sz="2000" dirty="0" smtClean="0"/>
              <a:t>pour les contraintes identifiées</a:t>
            </a:r>
          </a:p>
          <a:p>
            <a:pPr marL="0" indent="0" defTabSz="914400">
              <a:lnSpc>
                <a:spcPct val="150000"/>
              </a:lnSpc>
              <a:buNone/>
            </a:pPr>
            <a:endParaRPr lang="fr-FR" sz="2400" dirty="0" smtClean="0">
              <a:solidFill>
                <a:srgbClr val="0000FF"/>
              </a:solidFill>
              <a:ea typeface="ＭＳ Ｐゴシック"/>
              <a:cs typeface="ＭＳ Ｐゴシック"/>
            </a:endParaRPr>
          </a:p>
          <a:p>
            <a:pPr defTabSz="914400">
              <a:lnSpc>
                <a:spcPct val="150000"/>
              </a:lnSpc>
            </a:pPr>
            <a:endParaRPr lang="fr-FR" sz="2400" dirty="0">
              <a:ea typeface="ＭＳ Ｐゴシック"/>
              <a:cs typeface="ＭＳ Ｐゴシック"/>
            </a:endParaRPr>
          </a:p>
        </p:txBody>
      </p:sp>
      <p:sp>
        <p:nvSpPr>
          <p:cNvPr id="4100" name="Rectangle 2"/>
          <p:cNvSpPr>
            <a:spLocks noChangeArrowheads="1"/>
          </p:cNvSpPr>
          <p:nvPr/>
        </p:nvSpPr>
        <p:spPr bwMode="auto">
          <a:xfrm>
            <a:off x="684213" y="620713"/>
            <a:ext cx="6983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800" b="1" dirty="0" smtClean="0">
                <a:solidFill>
                  <a:srgbClr val="0062A8"/>
                </a:solidFill>
                <a:ea typeface="Arial" charset="0"/>
                <a:cs typeface="Calibri" pitchFamily="34" charset="0"/>
              </a:rPr>
              <a:t>Séquence 3 : lister les contraintes</a:t>
            </a:r>
            <a:endParaRPr lang="fr-FR" altLang="fr-FR" sz="2800" b="1" dirty="0">
              <a:ea typeface="Arial" charset="0"/>
              <a:cs typeface="Calibri" pitchFamily="34" charset="0"/>
            </a:endParaRPr>
          </a:p>
        </p:txBody>
      </p:sp>
      <p:pic>
        <p:nvPicPr>
          <p:cNvPr id="15362"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7761" y="3088132"/>
            <a:ext cx="3471715" cy="3471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999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t>     </a:t>
            </a:r>
            <a:r>
              <a:rPr lang="fr-FR" sz="2000" b="1" i="1" smtClean="0"/>
              <a:t>Un témoignage pour le cycle 3</a:t>
            </a:r>
            <a:endParaRPr lang="fr-FR" sz="2000" b="1" i="1" dirty="0">
              <a:solidFill>
                <a:srgbClr val="FFFFFF"/>
              </a:solidFill>
            </a:endParaRPr>
          </a:p>
        </p:txBody>
      </p:sp>
      <p:sp>
        <p:nvSpPr>
          <p:cNvPr id="5" name="Espace réservé du contenu 2"/>
          <p:cNvSpPr txBox="1">
            <a:spLocks/>
          </p:cNvSpPr>
          <p:nvPr/>
        </p:nvSpPr>
        <p:spPr bwMode="auto">
          <a:xfrm>
            <a:off x="755650" y="1557338"/>
            <a:ext cx="8135938"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charset="0"/>
              <a:buChar char="•"/>
              <a:defRPr sz="3200">
                <a:solidFill>
                  <a:schemeClr val="tx1"/>
                </a:solidFill>
                <a:latin typeface="Calibri" pitchFamily="34" charset="0"/>
              </a:defRPr>
            </a:lvl1pPr>
            <a:lvl2pPr defTabSz="457200" eaLnBrk="0" hangingPunct="0">
              <a:spcBef>
                <a:spcPct val="20000"/>
              </a:spcBef>
              <a:buFont typeface="Arial" charset="0"/>
              <a:buChar char="–"/>
              <a:defRPr sz="2800">
                <a:solidFill>
                  <a:schemeClr val="tx1"/>
                </a:solidFill>
                <a:latin typeface="Calibri" pitchFamily="34" charset="0"/>
              </a:defRPr>
            </a:lvl2pPr>
            <a:lvl3pPr marL="1143000" indent="-228600" defTabSz="457200" eaLnBrk="0" hangingPunct="0">
              <a:spcBef>
                <a:spcPct val="20000"/>
              </a:spcBef>
              <a:buFont typeface="Arial" charset="0"/>
              <a:buChar char="•"/>
              <a:defRPr sz="2400">
                <a:solidFill>
                  <a:schemeClr val="tx1"/>
                </a:solidFill>
                <a:latin typeface="Calibri" pitchFamily="34" charset="0"/>
              </a:defRPr>
            </a:lvl3pPr>
            <a:lvl4pPr marL="1600200" indent="-228600" defTabSz="457200" eaLnBrk="0" hangingPunct="0">
              <a:spcBef>
                <a:spcPct val="20000"/>
              </a:spcBef>
              <a:buFont typeface="Arial" charset="0"/>
              <a:buChar char="–"/>
              <a:defRPr sz="2000">
                <a:solidFill>
                  <a:schemeClr val="tx1"/>
                </a:solidFill>
                <a:latin typeface="Calibri" pitchFamily="34" charset="0"/>
              </a:defRPr>
            </a:lvl4pPr>
            <a:lvl5pPr marL="2057400" indent="-228600"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algn="just" defTabSz="914400">
              <a:spcBef>
                <a:spcPts val="0"/>
              </a:spcBef>
              <a:buNone/>
            </a:pPr>
            <a:r>
              <a:rPr lang="fr-FR" sz="2400" b="1" dirty="0" smtClean="0"/>
              <a:t>Situation problème 4 : </a:t>
            </a:r>
          </a:p>
          <a:p>
            <a:pPr marL="0" indent="0" algn="just" defTabSz="914400">
              <a:spcBef>
                <a:spcPts val="0"/>
              </a:spcBef>
              <a:buNone/>
            </a:pPr>
            <a:r>
              <a:rPr lang="fr-FR" sz="2000" dirty="0"/>
              <a:t>La société d'ornithologie est ennuyée </a:t>
            </a:r>
            <a:r>
              <a:rPr lang="fr-FR" sz="2000" b="1" dirty="0"/>
              <a:t>car les toits des mangeoires proposés ne sont ni originaux ni distinctifs</a:t>
            </a:r>
            <a:r>
              <a:rPr lang="fr-FR" sz="2000" dirty="0"/>
              <a:t> les uns des autres. Elle demande à la classe de Camille de lui envoyer </a:t>
            </a:r>
            <a:r>
              <a:rPr lang="fr-FR" sz="2000" b="1" dirty="0"/>
              <a:t>les maquettes numériques 3D </a:t>
            </a:r>
            <a:r>
              <a:rPr lang="fr-FR" sz="2000" dirty="0"/>
              <a:t>des différents types de mangeoires avec de nouveaux modèles de toits qui vont permettre d'identifier ces mangeoires </a:t>
            </a:r>
            <a:r>
              <a:rPr lang="fr-FR" sz="2000" b="1" dirty="0"/>
              <a:t>en fonction de l'alimentation </a:t>
            </a:r>
            <a:r>
              <a:rPr lang="fr-FR" sz="2000" b="1" dirty="0" smtClean="0"/>
              <a:t>proposée</a:t>
            </a:r>
            <a:r>
              <a:rPr lang="fr-FR" sz="2000" dirty="0" smtClean="0"/>
              <a:t> et </a:t>
            </a:r>
            <a:r>
              <a:rPr lang="fr-FR" sz="2000" b="1" dirty="0" smtClean="0"/>
              <a:t>des espèces concernées</a:t>
            </a:r>
            <a:r>
              <a:rPr lang="fr-FR" sz="2000" dirty="0" smtClean="0"/>
              <a:t>.</a:t>
            </a:r>
            <a:endParaRPr lang="fr-FR" sz="2400" dirty="0">
              <a:ea typeface="ＭＳ Ｐゴシック"/>
              <a:cs typeface="ＭＳ Ｐゴシック"/>
            </a:endParaRPr>
          </a:p>
        </p:txBody>
      </p:sp>
      <p:sp>
        <p:nvSpPr>
          <p:cNvPr id="4100" name="Rectangle 2"/>
          <p:cNvSpPr>
            <a:spLocks noChangeArrowheads="1"/>
          </p:cNvSpPr>
          <p:nvPr/>
        </p:nvSpPr>
        <p:spPr bwMode="auto">
          <a:xfrm>
            <a:off x="684213" y="620713"/>
            <a:ext cx="69834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800" b="1" dirty="0" smtClean="0">
                <a:solidFill>
                  <a:srgbClr val="0062A8"/>
                </a:solidFill>
                <a:ea typeface="Arial" charset="0"/>
                <a:cs typeface="Calibri" pitchFamily="34" charset="0"/>
              </a:rPr>
              <a:t>Séquence 4 : modéliser et représenter l’objet technique</a:t>
            </a:r>
            <a:endParaRPr lang="fr-FR" altLang="fr-FR" sz="2800" b="1" dirty="0">
              <a:ea typeface="Arial" charset="0"/>
              <a:cs typeface="Calibri"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12958">
            <a:off x="3344775" y="3801164"/>
            <a:ext cx="2957685" cy="2728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4999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t>     </a:t>
            </a:r>
            <a:r>
              <a:rPr lang="fr-FR" sz="2000" b="1" i="1" smtClean="0"/>
              <a:t>Un témoignage pour le cycle 3</a:t>
            </a:r>
            <a:endParaRPr lang="fr-FR" sz="2000" b="1" i="1" dirty="0">
              <a:solidFill>
                <a:srgbClr val="FFFFFF"/>
              </a:solidFill>
            </a:endParaRPr>
          </a:p>
        </p:txBody>
      </p:sp>
      <p:sp>
        <p:nvSpPr>
          <p:cNvPr id="5" name="Espace réservé du contenu 2"/>
          <p:cNvSpPr txBox="1">
            <a:spLocks/>
          </p:cNvSpPr>
          <p:nvPr/>
        </p:nvSpPr>
        <p:spPr bwMode="auto">
          <a:xfrm>
            <a:off x="755650" y="1557338"/>
            <a:ext cx="8135938"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charset="0"/>
              <a:buChar char="•"/>
              <a:defRPr sz="3200">
                <a:solidFill>
                  <a:schemeClr val="tx1"/>
                </a:solidFill>
                <a:latin typeface="Calibri" pitchFamily="34" charset="0"/>
              </a:defRPr>
            </a:lvl1pPr>
            <a:lvl2pPr defTabSz="457200" eaLnBrk="0" hangingPunct="0">
              <a:spcBef>
                <a:spcPct val="20000"/>
              </a:spcBef>
              <a:buFont typeface="Arial" charset="0"/>
              <a:buChar char="–"/>
              <a:defRPr sz="2800">
                <a:solidFill>
                  <a:schemeClr val="tx1"/>
                </a:solidFill>
                <a:latin typeface="Calibri" pitchFamily="34" charset="0"/>
              </a:defRPr>
            </a:lvl2pPr>
            <a:lvl3pPr marL="1143000" indent="-228600" defTabSz="457200" eaLnBrk="0" hangingPunct="0">
              <a:spcBef>
                <a:spcPct val="20000"/>
              </a:spcBef>
              <a:buFont typeface="Arial" charset="0"/>
              <a:buChar char="•"/>
              <a:defRPr sz="2400">
                <a:solidFill>
                  <a:schemeClr val="tx1"/>
                </a:solidFill>
                <a:latin typeface="Calibri" pitchFamily="34" charset="0"/>
              </a:defRPr>
            </a:lvl3pPr>
            <a:lvl4pPr marL="1600200" indent="-228600" defTabSz="457200" eaLnBrk="0" hangingPunct="0">
              <a:spcBef>
                <a:spcPct val="20000"/>
              </a:spcBef>
              <a:buFont typeface="Arial" charset="0"/>
              <a:buChar char="–"/>
              <a:defRPr sz="2000">
                <a:solidFill>
                  <a:schemeClr val="tx1"/>
                </a:solidFill>
                <a:latin typeface="Calibri" pitchFamily="34" charset="0"/>
              </a:defRPr>
            </a:lvl4pPr>
            <a:lvl5pPr marL="2057400" indent="-228600"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a:spcBef>
                <a:spcPts val="0"/>
              </a:spcBef>
              <a:buNone/>
            </a:pPr>
            <a:r>
              <a:rPr lang="fr-FR" sz="2400" b="1" dirty="0" smtClean="0"/>
              <a:t>Problème à résoudre</a:t>
            </a:r>
            <a:r>
              <a:rPr lang="fr-FR" sz="2400" dirty="0" smtClean="0"/>
              <a:t> : </a:t>
            </a:r>
          </a:p>
          <a:p>
            <a:pPr marL="0" algn="just">
              <a:spcBef>
                <a:spcPts val="0"/>
              </a:spcBef>
              <a:buNone/>
            </a:pPr>
            <a:r>
              <a:rPr lang="fr-FR" sz="2000" dirty="0" smtClean="0"/>
              <a:t>Vous devez :</a:t>
            </a:r>
          </a:p>
          <a:p>
            <a:pPr marL="0" algn="just">
              <a:spcBef>
                <a:spcPts val="0"/>
              </a:spcBef>
              <a:buNone/>
            </a:pPr>
            <a:r>
              <a:rPr lang="fr-FR" sz="2000" dirty="0" smtClean="0"/>
              <a:t>- dans un premier temps faire des recherches en dessinant à la main et au crayon sur le document fourni les modifications à apporter au toit existant,</a:t>
            </a:r>
          </a:p>
          <a:p>
            <a:pPr marL="0" algn="just">
              <a:spcBef>
                <a:spcPts val="0"/>
              </a:spcBef>
              <a:buNone/>
            </a:pPr>
            <a:r>
              <a:rPr lang="fr-FR" sz="2000" dirty="0" smtClean="0"/>
              <a:t>- faire ces modifications sur le fichier d’origine du toit, remplacer dans les assemblages le fichier du toit d’origine par le vôtre, éditer une maquette numérique autonome que l’on pourra envoyer par internet.</a:t>
            </a:r>
          </a:p>
        </p:txBody>
      </p:sp>
      <p:sp>
        <p:nvSpPr>
          <p:cNvPr id="4100" name="Rectangle 2"/>
          <p:cNvSpPr>
            <a:spLocks noChangeArrowheads="1"/>
          </p:cNvSpPr>
          <p:nvPr/>
        </p:nvSpPr>
        <p:spPr bwMode="auto">
          <a:xfrm>
            <a:off x="684213" y="620713"/>
            <a:ext cx="69834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800" b="1" dirty="0" smtClean="0">
                <a:solidFill>
                  <a:srgbClr val="0062A8"/>
                </a:solidFill>
                <a:ea typeface="Arial" charset="0"/>
                <a:cs typeface="Calibri" pitchFamily="34" charset="0"/>
              </a:rPr>
              <a:t>Séquence 4 : modéliser et représenter l’objet technique</a:t>
            </a:r>
            <a:endParaRPr lang="fr-FR" altLang="fr-FR" sz="2800" b="1" dirty="0">
              <a:ea typeface="Arial" charset="0"/>
              <a:cs typeface="Calibri" pitchFamily="34" charset="0"/>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7098" y="3835019"/>
            <a:ext cx="3133042" cy="2893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4999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t>     </a:t>
            </a:r>
            <a:r>
              <a:rPr lang="fr-FR" sz="2000" b="1" i="1" smtClean="0"/>
              <a:t>Un témoignage pour le cycle 3</a:t>
            </a:r>
            <a:endParaRPr lang="fr-FR" sz="2000" b="1" i="1" dirty="0">
              <a:solidFill>
                <a:srgbClr val="FFFFFF"/>
              </a:solidFill>
            </a:endParaRPr>
          </a:p>
        </p:txBody>
      </p:sp>
      <p:sp>
        <p:nvSpPr>
          <p:cNvPr id="5" name="Espace réservé du contenu 2"/>
          <p:cNvSpPr txBox="1">
            <a:spLocks/>
          </p:cNvSpPr>
          <p:nvPr/>
        </p:nvSpPr>
        <p:spPr bwMode="auto">
          <a:xfrm>
            <a:off x="755650" y="1557338"/>
            <a:ext cx="8135938"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charset="0"/>
              <a:buChar char="•"/>
              <a:defRPr sz="3200">
                <a:solidFill>
                  <a:schemeClr val="tx1"/>
                </a:solidFill>
                <a:latin typeface="Calibri" pitchFamily="34" charset="0"/>
              </a:defRPr>
            </a:lvl1pPr>
            <a:lvl2pPr defTabSz="457200" eaLnBrk="0" hangingPunct="0">
              <a:spcBef>
                <a:spcPct val="20000"/>
              </a:spcBef>
              <a:buFont typeface="Arial" charset="0"/>
              <a:buChar char="–"/>
              <a:defRPr sz="2800">
                <a:solidFill>
                  <a:schemeClr val="tx1"/>
                </a:solidFill>
                <a:latin typeface="Calibri" pitchFamily="34" charset="0"/>
              </a:defRPr>
            </a:lvl2pPr>
            <a:lvl3pPr marL="1143000" indent="-228600" defTabSz="457200" eaLnBrk="0" hangingPunct="0">
              <a:spcBef>
                <a:spcPct val="20000"/>
              </a:spcBef>
              <a:buFont typeface="Arial" charset="0"/>
              <a:buChar char="•"/>
              <a:defRPr sz="2400">
                <a:solidFill>
                  <a:schemeClr val="tx1"/>
                </a:solidFill>
                <a:latin typeface="Calibri" pitchFamily="34" charset="0"/>
              </a:defRPr>
            </a:lvl3pPr>
            <a:lvl4pPr marL="1600200" indent="-228600" defTabSz="457200" eaLnBrk="0" hangingPunct="0">
              <a:spcBef>
                <a:spcPct val="20000"/>
              </a:spcBef>
              <a:buFont typeface="Arial" charset="0"/>
              <a:buChar char="–"/>
              <a:defRPr sz="2000">
                <a:solidFill>
                  <a:schemeClr val="tx1"/>
                </a:solidFill>
                <a:latin typeface="Calibri" pitchFamily="34" charset="0"/>
              </a:defRPr>
            </a:lvl4pPr>
            <a:lvl5pPr marL="2057400" indent="-228600"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a:spcBef>
                <a:spcPts val="0"/>
              </a:spcBef>
              <a:buNone/>
            </a:pPr>
            <a:r>
              <a:rPr lang="fr-FR" sz="2400" b="1" dirty="0" smtClean="0"/>
              <a:t>Production attendue : </a:t>
            </a:r>
            <a:endParaRPr lang="fr-FR" sz="2400" dirty="0" smtClean="0"/>
          </a:p>
          <a:p>
            <a:pPr marL="0" indent="0">
              <a:buNone/>
            </a:pPr>
            <a:r>
              <a:rPr lang="fr-FR" sz="2000" dirty="0"/>
              <a:t>A partir des ressources et mangeoires existantes mises à disposition :</a:t>
            </a:r>
          </a:p>
          <a:p>
            <a:pPr lvl="0"/>
            <a:r>
              <a:rPr lang="fr-FR" sz="2000" dirty="0"/>
              <a:t>Représenter un </a:t>
            </a:r>
            <a:r>
              <a:rPr lang="fr-FR" sz="2000" b="1" dirty="0"/>
              <a:t>croquis</a:t>
            </a:r>
            <a:r>
              <a:rPr lang="fr-FR" sz="2000" dirty="0"/>
              <a:t> de la forme du toit ;</a:t>
            </a:r>
          </a:p>
          <a:p>
            <a:pPr lvl="0"/>
            <a:r>
              <a:rPr lang="fr-FR" sz="2000" dirty="0"/>
              <a:t>Modification d’un</a:t>
            </a:r>
            <a:r>
              <a:rPr lang="fr-FR" sz="2000" b="1" dirty="0"/>
              <a:t> fichier </a:t>
            </a:r>
            <a:r>
              <a:rPr lang="fr-FR" sz="2000" dirty="0"/>
              <a:t>puis d’une</a:t>
            </a:r>
            <a:r>
              <a:rPr lang="fr-FR" sz="2000" b="1" dirty="0"/>
              <a:t> maquette numérique </a:t>
            </a:r>
            <a:r>
              <a:rPr lang="fr-FR" sz="2000" dirty="0"/>
              <a:t>e-</a:t>
            </a:r>
            <a:r>
              <a:rPr lang="fr-FR" sz="2000" dirty="0" err="1"/>
              <a:t>Drawing</a:t>
            </a:r>
            <a:r>
              <a:rPr lang="fr-FR" sz="2000" dirty="0"/>
              <a:t>. </a:t>
            </a:r>
          </a:p>
          <a:p>
            <a:r>
              <a:rPr lang="fr-FR" sz="2000" dirty="0"/>
              <a:t>Réalisation d’un</a:t>
            </a:r>
            <a:r>
              <a:rPr lang="fr-FR" sz="2000" b="1" dirty="0"/>
              <a:t> fichier exécutable</a:t>
            </a:r>
            <a:r>
              <a:rPr lang="fr-FR" sz="2000" dirty="0"/>
              <a:t> à envoyer par Internet.</a:t>
            </a:r>
          </a:p>
        </p:txBody>
      </p:sp>
      <p:sp>
        <p:nvSpPr>
          <p:cNvPr id="4100" name="Rectangle 2"/>
          <p:cNvSpPr>
            <a:spLocks noChangeArrowheads="1"/>
          </p:cNvSpPr>
          <p:nvPr/>
        </p:nvSpPr>
        <p:spPr bwMode="auto">
          <a:xfrm>
            <a:off x="684213" y="620713"/>
            <a:ext cx="69834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800" b="1" dirty="0" smtClean="0">
                <a:solidFill>
                  <a:srgbClr val="0062A8"/>
                </a:solidFill>
                <a:ea typeface="Arial" charset="0"/>
                <a:cs typeface="Calibri" pitchFamily="34" charset="0"/>
              </a:rPr>
              <a:t>Séquence 4 : modéliser et représenter l’objet technique</a:t>
            </a:r>
            <a:endParaRPr lang="fr-FR" altLang="fr-FR" sz="2800" b="1" dirty="0">
              <a:ea typeface="Arial" charset="0"/>
              <a:cs typeface="Calibri" pitchFamily="34" charset="0"/>
            </a:endParaRPr>
          </a:p>
        </p:txBody>
      </p:sp>
      <p:pic>
        <p:nvPicPr>
          <p:cNvPr id="6" name="Picture 2" descr="03 - eDraw 01"/>
          <p:cNvPicPr>
            <a:picLocks noChangeAspect="1" noChangeArrowheads="1"/>
          </p:cNvPicPr>
          <p:nvPr/>
        </p:nvPicPr>
        <p:blipFill>
          <a:blip r:embed="rId2"/>
          <a:srcRect/>
          <a:stretch>
            <a:fillRect/>
          </a:stretch>
        </p:blipFill>
        <p:spPr bwMode="auto">
          <a:xfrm rot="21117504">
            <a:off x="2816524" y="3789108"/>
            <a:ext cx="3874696" cy="2420194"/>
          </a:xfrm>
          <a:prstGeom prst="rect">
            <a:avLst/>
          </a:prstGeom>
          <a:noFill/>
          <a:ln w="9525">
            <a:noFill/>
            <a:miter lim="800000"/>
            <a:headEnd/>
            <a:tailEnd/>
          </a:ln>
        </p:spPr>
      </p:pic>
    </p:spTree>
    <p:extLst>
      <p:ext uri="{BB962C8B-B14F-4D97-AF65-F5344CB8AC3E}">
        <p14:creationId xmlns:p14="http://schemas.microsoft.com/office/powerpoint/2010/main" val="1494999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t>     </a:t>
            </a:r>
            <a:r>
              <a:rPr lang="fr-FR" sz="2000" b="1" i="1" smtClean="0"/>
              <a:t>Un témoignage pour le cycle 3</a:t>
            </a:r>
            <a:endParaRPr lang="fr-FR" sz="2000" b="1" i="1" dirty="0">
              <a:solidFill>
                <a:srgbClr val="FFFFFF"/>
              </a:solidFill>
            </a:endParaRPr>
          </a:p>
        </p:txBody>
      </p:sp>
      <p:sp>
        <p:nvSpPr>
          <p:cNvPr id="5" name="Espace réservé du contenu 2"/>
          <p:cNvSpPr txBox="1">
            <a:spLocks/>
          </p:cNvSpPr>
          <p:nvPr/>
        </p:nvSpPr>
        <p:spPr bwMode="auto">
          <a:xfrm>
            <a:off x="755650" y="1557338"/>
            <a:ext cx="8135938"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charset="0"/>
              <a:buChar char="•"/>
              <a:defRPr sz="3200">
                <a:solidFill>
                  <a:schemeClr val="tx1"/>
                </a:solidFill>
                <a:latin typeface="Calibri" pitchFamily="34" charset="0"/>
              </a:defRPr>
            </a:lvl1pPr>
            <a:lvl2pPr defTabSz="457200" eaLnBrk="0" hangingPunct="0">
              <a:spcBef>
                <a:spcPct val="20000"/>
              </a:spcBef>
              <a:buFont typeface="Arial" charset="0"/>
              <a:buChar char="–"/>
              <a:defRPr sz="2800">
                <a:solidFill>
                  <a:schemeClr val="tx1"/>
                </a:solidFill>
                <a:latin typeface="Calibri" pitchFamily="34" charset="0"/>
              </a:defRPr>
            </a:lvl2pPr>
            <a:lvl3pPr marL="1143000" indent="-228600" defTabSz="457200" eaLnBrk="0" hangingPunct="0">
              <a:spcBef>
                <a:spcPct val="20000"/>
              </a:spcBef>
              <a:buFont typeface="Arial" charset="0"/>
              <a:buChar char="•"/>
              <a:defRPr sz="2400">
                <a:solidFill>
                  <a:schemeClr val="tx1"/>
                </a:solidFill>
                <a:latin typeface="Calibri" pitchFamily="34" charset="0"/>
              </a:defRPr>
            </a:lvl3pPr>
            <a:lvl4pPr marL="1600200" indent="-228600" defTabSz="457200" eaLnBrk="0" hangingPunct="0">
              <a:spcBef>
                <a:spcPct val="20000"/>
              </a:spcBef>
              <a:buFont typeface="Arial" charset="0"/>
              <a:buChar char="–"/>
              <a:defRPr sz="2000">
                <a:solidFill>
                  <a:schemeClr val="tx1"/>
                </a:solidFill>
                <a:latin typeface="Calibri" pitchFamily="34" charset="0"/>
              </a:defRPr>
            </a:lvl4pPr>
            <a:lvl5pPr marL="2057400" indent="-228600"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defTabSz="914400">
              <a:lnSpc>
                <a:spcPct val="150000"/>
              </a:lnSpc>
              <a:buNone/>
            </a:pPr>
            <a:endParaRPr lang="fr-FR" sz="2400" dirty="0" smtClean="0">
              <a:solidFill>
                <a:srgbClr val="0000FF"/>
              </a:solidFill>
              <a:ea typeface="ＭＳ Ｐゴシック"/>
              <a:cs typeface="ＭＳ Ｐゴシック"/>
            </a:endParaRPr>
          </a:p>
          <a:p>
            <a:pPr defTabSz="914400">
              <a:lnSpc>
                <a:spcPct val="150000"/>
              </a:lnSpc>
            </a:pPr>
            <a:endParaRPr lang="fr-FR" sz="2400" dirty="0">
              <a:ea typeface="ＭＳ Ｐゴシック"/>
              <a:cs typeface="ＭＳ Ｐゴシック"/>
            </a:endParaRPr>
          </a:p>
        </p:txBody>
      </p:sp>
      <p:sp>
        <p:nvSpPr>
          <p:cNvPr id="4100" name="Rectangle 2"/>
          <p:cNvSpPr>
            <a:spLocks noChangeArrowheads="1"/>
          </p:cNvSpPr>
          <p:nvPr/>
        </p:nvSpPr>
        <p:spPr bwMode="auto">
          <a:xfrm>
            <a:off x="684213" y="620713"/>
            <a:ext cx="69834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800" b="1" dirty="0" smtClean="0">
                <a:solidFill>
                  <a:srgbClr val="0062A8"/>
                </a:solidFill>
                <a:ea typeface="Arial" charset="0"/>
                <a:cs typeface="Calibri" pitchFamily="34" charset="0"/>
              </a:rPr>
              <a:t>Séquence 4 : modéliser et représenter l’objet technique</a:t>
            </a:r>
            <a:endParaRPr lang="fr-FR" altLang="fr-FR" sz="2800" b="1" dirty="0">
              <a:ea typeface="Arial" charset="0"/>
              <a:cs typeface="Calibri" pitchFamily="34" charset="0"/>
            </a:endParaRPr>
          </a:p>
        </p:txBody>
      </p:sp>
      <p:graphicFrame>
        <p:nvGraphicFramePr>
          <p:cNvPr id="11" name="Tableau 10"/>
          <p:cNvGraphicFramePr>
            <a:graphicFrameLocks noGrp="1"/>
          </p:cNvGraphicFramePr>
          <p:nvPr>
            <p:extLst>
              <p:ext uri="{D42A27DB-BD31-4B8C-83A1-F6EECF244321}">
                <p14:modId xmlns:p14="http://schemas.microsoft.com/office/powerpoint/2010/main" val="2273698669"/>
              </p:ext>
            </p:extLst>
          </p:nvPr>
        </p:nvGraphicFramePr>
        <p:xfrm>
          <a:off x="755650" y="1557338"/>
          <a:ext cx="8135938" cy="5136591"/>
        </p:xfrm>
        <a:graphic>
          <a:graphicData uri="http://schemas.openxmlformats.org/drawingml/2006/table">
            <a:tbl>
              <a:tblPr>
                <a:tableStyleId>{5C22544A-7EE6-4342-B048-85BDC9FD1C3A}</a:tableStyleId>
              </a:tblPr>
              <a:tblGrid>
                <a:gridCol w="4067969"/>
                <a:gridCol w="4067969"/>
              </a:tblGrid>
              <a:tr h="1723771">
                <a:tc rowSpan="2">
                  <a:txBody>
                    <a:bodyPr/>
                    <a:lstStyle/>
                    <a:p>
                      <a:pPr marL="20955" algn="l">
                        <a:lnSpc>
                          <a:spcPct val="107000"/>
                        </a:lnSpc>
                        <a:spcAft>
                          <a:spcPts val="800"/>
                        </a:spcAft>
                      </a:pPr>
                      <a:r>
                        <a:rPr lang="fr-FR" sz="1800" b="1" dirty="0">
                          <a:effectLst/>
                        </a:rPr>
                        <a:t>Compétences travaillées (socle commun)</a:t>
                      </a:r>
                    </a:p>
                    <a:p>
                      <a:r>
                        <a:rPr lang="fr-FR" sz="1600" b="1" kern="1200" dirty="0" smtClean="0">
                          <a:solidFill>
                            <a:srgbClr val="FF0000"/>
                          </a:solidFill>
                          <a:effectLst/>
                          <a:latin typeface="+mn-lt"/>
                          <a:ea typeface="+mn-ea"/>
                          <a:cs typeface="+mn-cs"/>
                        </a:rPr>
                        <a:t>S’approprier des outils et des méthodes</a:t>
                      </a:r>
                      <a:endParaRPr lang="fr-FR" sz="1600" kern="1200" dirty="0" smtClean="0">
                        <a:solidFill>
                          <a:srgbClr val="FF0000"/>
                        </a:solidFill>
                        <a:effectLst/>
                        <a:latin typeface="+mn-lt"/>
                        <a:ea typeface="+mn-ea"/>
                        <a:cs typeface="+mn-cs"/>
                      </a:endParaRPr>
                    </a:p>
                    <a:p>
                      <a:r>
                        <a:rPr lang="fr-FR" sz="1600" b="1" kern="1200" dirty="0" smtClean="0">
                          <a:solidFill>
                            <a:schemeClr val="dk1"/>
                          </a:solidFill>
                          <a:effectLst/>
                          <a:latin typeface="+mn-lt"/>
                          <a:ea typeface="+mn-ea"/>
                          <a:cs typeface="+mn-cs"/>
                        </a:rPr>
                        <a:t>Utiliser le matériel adapté pour </a:t>
                      </a:r>
                      <a:r>
                        <a:rPr lang="fr-FR" sz="1600" kern="1200" dirty="0" smtClean="0">
                          <a:solidFill>
                            <a:schemeClr val="dk1"/>
                          </a:solidFill>
                          <a:effectLst/>
                          <a:latin typeface="+mn-lt"/>
                          <a:ea typeface="+mn-ea"/>
                          <a:cs typeface="+mn-cs"/>
                        </a:rPr>
                        <a:t>effectuer une mesure, </a:t>
                      </a:r>
                      <a:r>
                        <a:rPr lang="fr-FR" sz="1600" b="1" kern="1200" dirty="0" smtClean="0">
                          <a:solidFill>
                            <a:schemeClr val="dk1"/>
                          </a:solidFill>
                          <a:effectLst/>
                          <a:latin typeface="+mn-lt"/>
                          <a:ea typeface="+mn-ea"/>
                          <a:cs typeface="+mn-cs"/>
                        </a:rPr>
                        <a:t>réaliser une production</a:t>
                      </a:r>
                      <a:r>
                        <a:rPr lang="fr-FR" sz="1600" kern="1200" dirty="0" smtClean="0">
                          <a:solidFill>
                            <a:schemeClr val="dk1"/>
                          </a:solidFill>
                          <a:effectLst/>
                          <a:latin typeface="+mn-lt"/>
                          <a:ea typeface="+mn-ea"/>
                          <a:cs typeface="+mn-cs"/>
                        </a:rPr>
                        <a:t>.</a:t>
                      </a:r>
                    </a:p>
                    <a:p>
                      <a:r>
                        <a:rPr lang="fr-FR" sz="1600" b="1" kern="1200" dirty="0" smtClean="0">
                          <a:solidFill>
                            <a:schemeClr val="dk1"/>
                          </a:solidFill>
                          <a:effectLst/>
                          <a:latin typeface="+mn-lt"/>
                          <a:ea typeface="+mn-ea"/>
                          <a:cs typeface="+mn-cs"/>
                        </a:rPr>
                        <a:t>Extraire les informations pertinentes </a:t>
                      </a:r>
                      <a:r>
                        <a:rPr lang="fr-FR" sz="1600" kern="1200" dirty="0" smtClean="0">
                          <a:solidFill>
                            <a:schemeClr val="dk1"/>
                          </a:solidFill>
                          <a:effectLst/>
                          <a:latin typeface="+mn-lt"/>
                          <a:ea typeface="+mn-ea"/>
                          <a:cs typeface="+mn-cs"/>
                        </a:rPr>
                        <a:t>d’un document et </a:t>
                      </a:r>
                      <a:r>
                        <a:rPr lang="fr-FR" sz="1600" b="1" kern="1200" dirty="0" smtClean="0">
                          <a:solidFill>
                            <a:schemeClr val="dk1"/>
                          </a:solidFill>
                          <a:effectLst/>
                          <a:latin typeface="+mn-lt"/>
                          <a:ea typeface="+mn-ea"/>
                          <a:cs typeface="+mn-cs"/>
                        </a:rPr>
                        <a:t>les mettre en relation </a:t>
                      </a:r>
                      <a:r>
                        <a:rPr lang="fr-FR" sz="1600" kern="1200" dirty="0" smtClean="0">
                          <a:solidFill>
                            <a:schemeClr val="dk1"/>
                          </a:solidFill>
                          <a:effectLst/>
                          <a:latin typeface="+mn-lt"/>
                          <a:ea typeface="+mn-ea"/>
                          <a:cs typeface="+mn-cs"/>
                        </a:rPr>
                        <a:t>pour répondre à une question.</a:t>
                      </a:r>
                    </a:p>
                    <a:p>
                      <a:r>
                        <a:rPr lang="fr-FR" sz="1600" b="1" i="1" kern="1200" dirty="0" smtClean="0">
                          <a:solidFill>
                            <a:schemeClr val="dk1"/>
                          </a:solidFill>
                          <a:effectLst/>
                          <a:latin typeface="+mn-lt"/>
                          <a:ea typeface="+mn-ea"/>
                          <a:cs typeface="+mn-cs"/>
                        </a:rPr>
                        <a:t>Domaine du socle : 2</a:t>
                      </a:r>
                      <a:endParaRPr lang="fr-FR" sz="1600" kern="1200" dirty="0" smtClean="0">
                        <a:solidFill>
                          <a:schemeClr val="dk1"/>
                        </a:solidFill>
                        <a:effectLst/>
                        <a:latin typeface="+mn-lt"/>
                        <a:ea typeface="+mn-ea"/>
                        <a:cs typeface="+mn-cs"/>
                      </a:endParaRPr>
                    </a:p>
                    <a:p>
                      <a:r>
                        <a:rPr lang="fr-FR" sz="1600" b="1" kern="1200" dirty="0" smtClean="0">
                          <a:solidFill>
                            <a:srgbClr val="FF0000"/>
                          </a:solidFill>
                          <a:effectLst/>
                          <a:latin typeface="+mn-lt"/>
                          <a:ea typeface="+mn-ea"/>
                          <a:cs typeface="+mn-cs"/>
                        </a:rPr>
                        <a:t>Pratiquer des langages</a:t>
                      </a:r>
                      <a:endParaRPr lang="fr-FR" sz="1600" kern="1200" dirty="0" smtClean="0">
                        <a:solidFill>
                          <a:srgbClr val="FF0000"/>
                        </a:solidFill>
                        <a:effectLst/>
                        <a:latin typeface="+mn-lt"/>
                        <a:ea typeface="+mn-ea"/>
                        <a:cs typeface="+mn-cs"/>
                      </a:endParaRPr>
                    </a:p>
                    <a:p>
                      <a:r>
                        <a:rPr lang="fr-FR" sz="1600" b="1" kern="1200" dirty="0" smtClean="0">
                          <a:solidFill>
                            <a:schemeClr val="dk1"/>
                          </a:solidFill>
                          <a:effectLst/>
                          <a:latin typeface="+mn-lt"/>
                          <a:ea typeface="+mn-ea"/>
                          <a:cs typeface="+mn-cs"/>
                        </a:rPr>
                        <a:t>Exploiter un document constitué de divers supports </a:t>
                      </a:r>
                      <a:r>
                        <a:rPr lang="fr-FR" sz="1600" kern="1200" dirty="0" smtClean="0">
                          <a:solidFill>
                            <a:schemeClr val="dk1"/>
                          </a:solidFill>
                          <a:effectLst/>
                          <a:latin typeface="+mn-lt"/>
                          <a:ea typeface="+mn-ea"/>
                          <a:cs typeface="+mn-cs"/>
                        </a:rPr>
                        <a:t>(texte, schéma, graphique, tableau, algorithme simple).</a:t>
                      </a:r>
                    </a:p>
                    <a:p>
                      <a:r>
                        <a:rPr lang="fr-FR" sz="1600" b="1" kern="1200" dirty="0" smtClean="0">
                          <a:solidFill>
                            <a:schemeClr val="dk1"/>
                          </a:solidFill>
                          <a:effectLst/>
                          <a:latin typeface="+mn-lt"/>
                          <a:ea typeface="+mn-ea"/>
                          <a:cs typeface="+mn-cs"/>
                        </a:rPr>
                        <a:t>Utiliser différents modes de représentation formalisés </a:t>
                      </a:r>
                      <a:r>
                        <a:rPr lang="fr-FR" sz="1600" kern="1200" dirty="0" smtClean="0">
                          <a:solidFill>
                            <a:schemeClr val="dk1"/>
                          </a:solidFill>
                          <a:effectLst/>
                          <a:latin typeface="+mn-lt"/>
                          <a:ea typeface="+mn-ea"/>
                          <a:cs typeface="+mn-cs"/>
                        </a:rPr>
                        <a:t>(schéma, dessin, croquis, tableau, graphique, texte).</a:t>
                      </a:r>
                    </a:p>
                    <a:p>
                      <a:r>
                        <a:rPr lang="fr-FR" sz="1600" b="1" i="1" kern="1200" dirty="0" smtClean="0">
                          <a:solidFill>
                            <a:schemeClr val="dk1"/>
                          </a:solidFill>
                          <a:effectLst/>
                          <a:latin typeface="+mn-lt"/>
                          <a:ea typeface="+mn-ea"/>
                          <a:cs typeface="+mn-cs"/>
                        </a:rPr>
                        <a:t>Domaine du socle : 1</a:t>
                      </a:r>
                      <a:endParaRPr lang="fr-FR" sz="1600" kern="1200" dirty="0" smtClean="0">
                        <a:solidFill>
                          <a:schemeClr val="dk1"/>
                        </a:solidFill>
                        <a:effectLst/>
                        <a:latin typeface="+mn-lt"/>
                        <a:ea typeface="+mn-ea"/>
                        <a:cs typeface="+mn-cs"/>
                      </a:endParaRPr>
                    </a:p>
                    <a:p>
                      <a:r>
                        <a:rPr lang="fr-FR" sz="1600" b="1" kern="1200" dirty="0" smtClean="0">
                          <a:solidFill>
                            <a:srgbClr val="FF0000"/>
                          </a:solidFill>
                          <a:effectLst/>
                          <a:latin typeface="+mn-lt"/>
                          <a:ea typeface="+mn-ea"/>
                          <a:cs typeface="+mn-cs"/>
                        </a:rPr>
                        <a:t>Mobiliser des outils numériques</a:t>
                      </a:r>
                      <a:endParaRPr lang="fr-FR" sz="1600" kern="1200" dirty="0" smtClean="0">
                        <a:solidFill>
                          <a:srgbClr val="FF0000"/>
                        </a:solidFill>
                        <a:effectLst/>
                        <a:latin typeface="+mn-lt"/>
                        <a:ea typeface="+mn-ea"/>
                        <a:cs typeface="+mn-cs"/>
                      </a:endParaRPr>
                    </a:p>
                    <a:p>
                      <a:r>
                        <a:rPr lang="fr-FR" sz="1600" kern="1200" dirty="0" smtClean="0">
                          <a:solidFill>
                            <a:schemeClr val="dk1"/>
                          </a:solidFill>
                          <a:effectLst/>
                          <a:latin typeface="+mn-lt"/>
                          <a:ea typeface="+mn-ea"/>
                          <a:cs typeface="+mn-cs"/>
                        </a:rPr>
                        <a:t>Utiliser des outils numériques pour :</a:t>
                      </a:r>
                    </a:p>
                    <a:p>
                      <a:r>
                        <a:rPr lang="fr-FR" sz="1600" kern="1200" dirty="0" smtClean="0">
                          <a:solidFill>
                            <a:schemeClr val="dk1"/>
                          </a:solidFill>
                          <a:effectLst/>
                          <a:latin typeface="+mn-lt"/>
                          <a:ea typeface="+mn-ea"/>
                          <a:cs typeface="+mn-cs"/>
                        </a:rPr>
                        <a:t>- </a:t>
                      </a:r>
                      <a:r>
                        <a:rPr lang="fr-FR" sz="1600" b="1" kern="1200" dirty="0" smtClean="0">
                          <a:solidFill>
                            <a:schemeClr val="dk1"/>
                          </a:solidFill>
                          <a:effectLst/>
                          <a:latin typeface="+mn-lt"/>
                          <a:ea typeface="+mn-ea"/>
                          <a:cs typeface="+mn-cs"/>
                        </a:rPr>
                        <a:t>représenter des objets techniques</a:t>
                      </a:r>
                      <a:r>
                        <a:rPr lang="fr-FR" sz="1600" kern="1200" dirty="0" smtClean="0">
                          <a:solidFill>
                            <a:schemeClr val="dk1"/>
                          </a:solidFill>
                          <a:effectLst/>
                          <a:latin typeface="+mn-lt"/>
                          <a:ea typeface="+mn-ea"/>
                          <a:cs typeface="+mn-cs"/>
                        </a:rPr>
                        <a:t>.</a:t>
                      </a:r>
                    </a:p>
                    <a:p>
                      <a:r>
                        <a:rPr lang="fr-FR" sz="1600" b="1" i="1" kern="1200" dirty="0" smtClean="0">
                          <a:solidFill>
                            <a:schemeClr val="dk1"/>
                          </a:solidFill>
                          <a:effectLst/>
                          <a:latin typeface="+mn-lt"/>
                          <a:ea typeface="+mn-ea"/>
                          <a:cs typeface="+mn-cs"/>
                        </a:rPr>
                        <a:t>Domaine du socle : 5</a:t>
                      </a:r>
                      <a:endParaRPr lang="fr-FR" sz="1600" kern="1200" dirty="0" smtClean="0">
                        <a:solidFill>
                          <a:schemeClr val="dk1"/>
                        </a:solidFill>
                        <a:effectLst/>
                        <a:latin typeface="+mn-lt"/>
                        <a:ea typeface="+mn-ea"/>
                        <a:cs typeface="+mn-cs"/>
                      </a:endParaRPr>
                    </a:p>
                  </a:txBody>
                  <a:tcPr marL="54267" marR="54267" marT="54267" marB="542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fr-FR" sz="1600" dirty="0">
                          <a:effectLst/>
                        </a:rPr>
                        <a:t> </a:t>
                      </a:r>
                      <a:r>
                        <a:rPr lang="fr-FR" sz="1800" b="1" dirty="0">
                          <a:effectLst/>
                        </a:rPr>
                        <a:t>Compétences </a:t>
                      </a:r>
                      <a:r>
                        <a:rPr lang="fr-FR" sz="1800" b="1" dirty="0" smtClean="0">
                          <a:effectLst/>
                        </a:rPr>
                        <a:t>associées</a:t>
                      </a:r>
                      <a:endParaRPr lang="fr-FR" sz="1600" dirty="0">
                        <a:effectLst/>
                      </a:endParaRPr>
                    </a:p>
                    <a:p>
                      <a:pPr algn="just">
                        <a:lnSpc>
                          <a:spcPct val="107000"/>
                        </a:lnSpc>
                        <a:spcAft>
                          <a:spcPts val="0"/>
                        </a:spcAft>
                      </a:pPr>
                      <a:r>
                        <a:rPr lang="fr-FR" sz="1600" b="1" dirty="0" smtClean="0">
                          <a:effectLst/>
                        </a:rPr>
                        <a:t>Concevoir et produire tout ou partie d’un objet technique en équipe pour traduire une solution technologique répondant à un besoin.</a:t>
                      </a:r>
                    </a:p>
                    <a:p>
                      <a:pPr algn="just">
                        <a:lnSpc>
                          <a:spcPct val="107000"/>
                        </a:lnSpc>
                        <a:spcAft>
                          <a:spcPts val="0"/>
                        </a:spcAft>
                      </a:pPr>
                      <a:r>
                        <a:rPr lang="fr-FR" sz="1600" b="0" dirty="0" smtClean="0">
                          <a:effectLst/>
                        </a:rPr>
                        <a:t>Repérer et comprendre la communication et la gestion de l’information</a:t>
                      </a:r>
                    </a:p>
                    <a:p>
                      <a:pPr algn="just">
                        <a:lnSpc>
                          <a:spcPct val="107000"/>
                        </a:lnSpc>
                        <a:spcAft>
                          <a:spcPts val="0"/>
                        </a:spcAft>
                      </a:pPr>
                      <a:endParaRPr lang="fr-FR" sz="1600" b="0" dirty="0" smtClean="0">
                        <a:effectLst/>
                      </a:endParaRPr>
                    </a:p>
                  </a:txBody>
                  <a:tcPr marL="54267" marR="54267" marT="54267" marB="542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4248">
                <a:tc vMerge="1">
                  <a:txBody>
                    <a:bodyPr/>
                    <a:lstStyle/>
                    <a:p>
                      <a:endParaRPr lang="fr-FR"/>
                    </a:p>
                  </a:txBody>
                  <a:tcPr/>
                </a:tc>
                <a:tc>
                  <a:txBody>
                    <a:bodyPr/>
                    <a:lstStyle/>
                    <a:p>
                      <a:pPr marL="58420" algn="just">
                        <a:lnSpc>
                          <a:spcPct val="107000"/>
                        </a:lnSpc>
                        <a:spcAft>
                          <a:spcPts val="800"/>
                        </a:spcAft>
                      </a:pPr>
                      <a:r>
                        <a:rPr lang="fr-FR" sz="1800" b="1" dirty="0">
                          <a:effectLst/>
                        </a:rPr>
                        <a:t>Connaissances</a:t>
                      </a:r>
                    </a:p>
                    <a:p>
                      <a:r>
                        <a:rPr lang="fr-FR" sz="1600" b="1" kern="1200" dirty="0" smtClean="0">
                          <a:solidFill>
                            <a:schemeClr val="dk1"/>
                          </a:solidFill>
                          <a:effectLst/>
                          <a:latin typeface="+mn-lt"/>
                          <a:ea typeface="+mn-ea"/>
                          <a:cs typeface="+mn-cs"/>
                        </a:rPr>
                        <a:t>Recherche d’idées </a:t>
                      </a:r>
                      <a:r>
                        <a:rPr lang="fr-FR" sz="1600" kern="1200" dirty="0" smtClean="0">
                          <a:solidFill>
                            <a:schemeClr val="dk1"/>
                          </a:solidFill>
                          <a:effectLst/>
                          <a:latin typeface="+mn-lt"/>
                          <a:ea typeface="+mn-ea"/>
                          <a:cs typeface="+mn-cs"/>
                        </a:rPr>
                        <a:t>(schémas, croquis…).</a:t>
                      </a:r>
                    </a:p>
                    <a:p>
                      <a:r>
                        <a:rPr lang="fr-FR" sz="1600" b="1" kern="1200" dirty="0" smtClean="0">
                          <a:solidFill>
                            <a:schemeClr val="dk1"/>
                          </a:solidFill>
                          <a:effectLst/>
                          <a:latin typeface="+mn-lt"/>
                          <a:ea typeface="+mn-ea"/>
                          <a:cs typeface="+mn-cs"/>
                        </a:rPr>
                        <a:t>Modélisation du réel </a:t>
                      </a:r>
                      <a:r>
                        <a:rPr lang="fr-FR" sz="1600" kern="1200" dirty="0" smtClean="0">
                          <a:solidFill>
                            <a:schemeClr val="dk1"/>
                          </a:solidFill>
                          <a:effectLst/>
                          <a:latin typeface="+mn-lt"/>
                          <a:ea typeface="+mn-ea"/>
                          <a:cs typeface="+mn-cs"/>
                        </a:rPr>
                        <a:t>(maquette, modèles géométrique et numérique), </a:t>
                      </a:r>
                      <a:r>
                        <a:rPr lang="fr-FR" sz="1600" b="1" kern="1200" dirty="0" smtClean="0">
                          <a:solidFill>
                            <a:schemeClr val="dk1"/>
                          </a:solidFill>
                          <a:effectLst/>
                          <a:latin typeface="+mn-lt"/>
                          <a:ea typeface="+mn-ea"/>
                          <a:cs typeface="+mn-cs"/>
                        </a:rPr>
                        <a:t>représentation en conception assistée par ordinateur</a:t>
                      </a:r>
                    </a:p>
                    <a:p>
                      <a:r>
                        <a:rPr lang="fr-FR" sz="1600" kern="1200" dirty="0" smtClean="0">
                          <a:solidFill>
                            <a:schemeClr val="dk1"/>
                          </a:solidFill>
                          <a:effectLst/>
                          <a:latin typeface="+mn-lt"/>
                          <a:ea typeface="+mn-ea"/>
                          <a:cs typeface="+mn-cs"/>
                        </a:rPr>
                        <a:t>Environnement numérique de travail.</a:t>
                      </a:r>
                    </a:p>
                    <a:p>
                      <a:r>
                        <a:rPr lang="fr-FR" sz="1600" kern="1200" dirty="0" smtClean="0">
                          <a:solidFill>
                            <a:schemeClr val="dk1"/>
                          </a:solidFill>
                          <a:effectLst/>
                          <a:latin typeface="+mn-lt"/>
                          <a:ea typeface="+mn-ea"/>
                          <a:cs typeface="+mn-cs"/>
                        </a:rPr>
                        <a:t>Le stockage des données, </a:t>
                      </a:r>
                    </a:p>
                    <a:p>
                      <a:r>
                        <a:rPr lang="fr-FR" sz="1600" kern="1200" dirty="0" smtClean="0">
                          <a:solidFill>
                            <a:schemeClr val="dk1"/>
                          </a:solidFill>
                          <a:effectLst/>
                          <a:latin typeface="+mn-lt"/>
                          <a:ea typeface="+mn-ea"/>
                          <a:cs typeface="+mn-cs"/>
                        </a:rPr>
                        <a:t>Usage des moyens numériques dans un réseau.</a:t>
                      </a:r>
                    </a:p>
                    <a:p>
                      <a:r>
                        <a:rPr lang="fr-FR" sz="1600" kern="1200" dirty="0" smtClean="0">
                          <a:solidFill>
                            <a:schemeClr val="dk1"/>
                          </a:solidFill>
                          <a:effectLst/>
                          <a:latin typeface="+mn-lt"/>
                          <a:ea typeface="+mn-ea"/>
                          <a:cs typeface="+mn-cs"/>
                        </a:rPr>
                        <a:t>Usage de logiciels usuels.</a:t>
                      </a:r>
                    </a:p>
                  </a:txBody>
                  <a:tcPr marL="54267" marR="54267" marT="54267" marB="542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94999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t>     </a:t>
            </a:r>
            <a:r>
              <a:rPr lang="fr-FR" sz="2000" b="1" i="1" smtClean="0"/>
              <a:t>Un témoignage pour le cycle 3</a:t>
            </a:r>
            <a:endParaRPr lang="fr-FR" sz="2000" b="1" i="1" dirty="0">
              <a:solidFill>
                <a:srgbClr val="FFFFFF"/>
              </a:solidFill>
            </a:endParaRPr>
          </a:p>
        </p:txBody>
      </p:sp>
      <p:sp>
        <p:nvSpPr>
          <p:cNvPr id="5" name="Espace réservé du contenu 2"/>
          <p:cNvSpPr txBox="1">
            <a:spLocks/>
          </p:cNvSpPr>
          <p:nvPr/>
        </p:nvSpPr>
        <p:spPr bwMode="auto">
          <a:xfrm>
            <a:off x="755650" y="1557338"/>
            <a:ext cx="8135938"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charset="0"/>
              <a:buChar char="•"/>
              <a:defRPr sz="3200">
                <a:solidFill>
                  <a:schemeClr val="tx1"/>
                </a:solidFill>
                <a:latin typeface="Calibri" pitchFamily="34" charset="0"/>
              </a:defRPr>
            </a:lvl1pPr>
            <a:lvl2pPr defTabSz="457200" eaLnBrk="0" hangingPunct="0">
              <a:spcBef>
                <a:spcPct val="20000"/>
              </a:spcBef>
              <a:buFont typeface="Arial" charset="0"/>
              <a:buChar char="–"/>
              <a:defRPr sz="2800">
                <a:solidFill>
                  <a:schemeClr val="tx1"/>
                </a:solidFill>
                <a:latin typeface="Calibri" pitchFamily="34" charset="0"/>
              </a:defRPr>
            </a:lvl2pPr>
            <a:lvl3pPr marL="1143000" indent="-228600" defTabSz="457200" eaLnBrk="0" hangingPunct="0">
              <a:spcBef>
                <a:spcPct val="20000"/>
              </a:spcBef>
              <a:buFont typeface="Arial" charset="0"/>
              <a:buChar char="•"/>
              <a:defRPr sz="2400">
                <a:solidFill>
                  <a:schemeClr val="tx1"/>
                </a:solidFill>
                <a:latin typeface="Calibri" pitchFamily="34" charset="0"/>
              </a:defRPr>
            </a:lvl3pPr>
            <a:lvl4pPr marL="1600200" indent="-228600" defTabSz="457200" eaLnBrk="0" hangingPunct="0">
              <a:spcBef>
                <a:spcPct val="20000"/>
              </a:spcBef>
              <a:buFont typeface="Arial" charset="0"/>
              <a:buChar char="–"/>
              <a:defRPr sz="2000">
                <a:solidFill>
                  <a:schemeClr val="tx1"/>
                </a:solidFill>
                <a:latin typeface="Calibri" pitchFamily="34" charset="0"/>
              </a:defRPr>
            </a:lvl4pPr>
            <a:lvl5pPr marL="2057400" indent="-228600"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a:spcBef>
                <a:spcPts val="0"/>
              </a:spcBef>
              <a:buNone/>
            </a:pPr>
            <a:r>
              <a:rPr lang="fr-FR" sz="2400" b="1" dirty="0" smtClean="0"/>
              <a:t>Situation problème 5 : </a:t>
            </a:r>
          </a:p>
          <a:p>
            <a:pPr marL="0" algn="just">
              <a:spcBef>
                <a:spcPts val="0"/>
              </a:spcBef>
              <a:buNone/>
            </a:pPr>
            <a:r>
              <a:rPr lang="fr-FR" sz="2000" dirty="0" smtClean="0"/>
              <a:t>La société d’ornithologie demande à la classe de Camille de terminer les mangeoires pour la </a:t>
            </a:r>
            <a:r>
              <a:rPr lang="fr-FR" sz="2000" b="1" dirty="0" smtClean="0"/>
              <a:t>mi-janvier</a:t>
            </a:r>
            <a:r>
              <a:rPr lang="fr-FR" sz="2000" dirty="0" smtClean="0"/>
              <a:t> afin d’assurer </a:t>
            </a:r>
            <a:r>
              <a:rPr lang="fr-FR" sz="2000" b="1" dirty="0" smtClean="0"/>
              <a:t>l’alimentation des oiseaux en hiver</a:t>
            </a:r>
            <a:r>
              <a:rPr lang="fr-FR" sz="2000" dirty="0" smtClean="0"/>
              <a:t>.</a:t>
            </a:r>
          </a:p>
          <a:p>
            <a:pPr marL="0" algn="just">
              <a:spcBef>
                <a:spcPts val="0"/>
              </a:spcBef>
              <a:buNone/>
            </a:pPr>
            <a:endParaRPr lang="fr-FR" sz="2400" dirty="0" smtClean="0"/>
          </a:p>
          <a:p>
            <a:pPr marL="0">
              <a:spcBef>
                <a:spcPts val="0"/>
              </a:spcBef>
              <a:buNone/>
            </a:pPr>
            <a:r>
              <a:rPr lang="fr-FR" sz="2400" dirty="0" smtClean="0"/>
              <a:t> </a:t>
            </a:r>
          </a:p>
          <a:p>
            <a:pPr marL="0" indent="0" defTabSz="914400">
              <a:lnSpc>
                <a:spcPct val="150000"/>
              </a:lnSpc>
              <a:buNone/>
            </a:pPr>
            <a:endParaRPr lang="fr-FR" sz="2400" dirty="0" smtClean="0">
              <a:solidFill>
                <a:srgbClr val="0000FF"/>
              </a:solidFill>
              <a:ea typeface="ＭＳ Ｐゴシック"/>
              <a:cs typeface="ＭＳ Ｐゴシック"/>
            </a:endParaRPr>
          </a:p>
          <a:p>
            <a:pPr defTabSz="914400">
              <a:lnSpc>
                <a:spcPct val="150000"/>
              </a:lnSpc>
            </a:pPr>
            <a:endParaRPr lang="fr-FR" sz="2400" dirty="0">
              <a:ea typeface="ＭＳ Ｐゴシック"/>
              <a:cs typeface="ＭＳ Ｐゴシック"/>
            </a:endParaRPr>
          </a:p>
        </p:txBody>
      </p:sp>
      <p:sp>
        <p:nvSpPr>
          <p:cNvPr id="4100" name="Rectangle 2"/>
          <p:cNvSpPr>
            <a:spLocks noChangeArrowheads="1"/>
          </p:cNvSpPr>
          <p:nvPr/>
        </p:nvSpPr>
        <p:spPr bwMode="auto">
          <a:xfrm>
            <a:off x="684213" y="620713"/>
            <a:ext cx="6983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800" b="1" dirty="0" smtClean="0">
                <a:solidFill>
                  <a:srgbClr val="0062A8"/>
                </a:solidFill>
                <a:ea typeface="Arial" charset="0"/>
                <a:cs typeface="Calibri" pitchFamily="34" charset="0"/>
              </a:rPr>
              <a:t>Séquence 5 : planifier et réaliser le prototype</a:t>
            </a:r>
            <a:endParaRPr lang="fr-FR" altLang="fr-FR" sz="2800" b="1" dirty="0">
              <a:ea typeface="Arial" charset="0"/>
              <a:cs typeface="Calibri" pitchFamily="34" charset="0"/>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8219" y="2969435"/>
            <a:ext cx="5550800" cy="347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907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t>     </a:t>
            </a:r>
            <a:r>
              <a:rPr lang="fr-FR" sz="2000" b="1" i="1" smtClean="0"/>
              <a:t>Un témoignage pour le cycle 3</a:t>
            </a:r>
            <a:endParaRPr lang="fr-FR" sz="2000" b="1" i="1" dirty="0">
              <a:solidFill>
                <a:srgbClr val="FFFFFF"/>
              </a:solidFill>
            </a:endParaRPr>
          </a:p>
        </p:txBody>
      </p:sp>
      <p:sp>
        <p:nvSpPr>
          <p:cNvPr id="5" name="Espace réservé du contenu 2"/>
          <p:cNvSpPr txBox="1">
            <a:spLocks/>
          </p:cNvSpPr>
          <p:nvPr/>
        </p:nvSpPr>
        <p:spPr bwMode="auto">
          <a:xfrm>
            <a:off x="755650" y="1323833"/>
            <a:ext cx="8135938" cy="553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charset="0"/>
              <a:buChar char="•"/>
              <a:defRPr sz="3200">
                <a:solidFill>
                  <a:schemeClr val="tx1"/>
                </a:solidFill>
                <a:latin typeface="Calibri" pitchFamily="34" charset="0"/>
              </a:defRPr>
            </a:lvl1pPr>
            <a:lvl2pPr defTabSz="457200" eaLnBrk="0" hangingPunct="0">
              <a:spcBef>
                <a:spcPct val="20000"/>
              </a:spcBef>
              <a:buFont typeface="Arial" charset="0"/>
              <a:buChar char="–"/>
              <a:defRPr sz="2800">
                <a:solidFill>
                  <a:schemeClr val="tx1"/>
                </a:solidFill>
                <a:latin typeface="Calibri" pitchFamily="34" charset="0"/>
              </a:defRPr>
            </a:lvl2pPr>
            <a:lvl3pPr marL="1143000" indent="-228600" defTabSz="457200" eaLnBrk="0" hangingPunct="0">
              <a:spcBef>
                <a:spcPct val="20000"/>
              </a:spcBef>
              <a:buFont typeface="Arial" charset="0"/>
              <a:buChar char="•"/>
              <a:defRPr sz="2400">
                <a:solidFill>
                  <a:schemeClr val="tx1"/>
                </a:solidFill>
                <a:latin typeface="Calibri" pitchFamily="34" charset="0"/>
              </a:defRPr>
            </a:lvl3pPr>
            <a:lvl4pPr marL="1600200" indent="-228600" defTabSz="457200" eaLnBrk="0" hangingPunct="0">
              <a:spcBef>
                <a:spcPct val="20000"/>
              </a:spcBef>
              <a:buFont typeface="Arial" charset="0"/>
              <a:buChar char="–"/>
              <a:defRPr sz="2000">
                <a:solidFill>
                  <a:schemeClr val="tx1"/>
                </a:solidFill>
                <a:latin typeface="Calibri" pitchFamily="34" charset="0"/>
              </a:defRPr>
            </a:lvl4pPr>
            <a:lvl5pPr marL="2057400" indent="-228600"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a:spcBef>
                <a:spcPts val="0"/>
              </a:spcBef>
              <a:buNone/>
            </a:pPr>
            <a:r>
              <a:rPr lang="fr-FR" sz="2400" b="1" dirty="0" smtClean="0"/>
              <a:t>Problème à résoudre</a:t>
            </a:r>
            <a:r>
              <a:rPr lang="fr-FR" sz="2400" dirty="0" smtClean="0"/>
              <a:t> : </a:t>
            </a:r>
          </a:p>
          <a:p>
            <a:pPr marL="0">
              <a:spcBef>
                <a:spcPts val="0"/>
              </a:spcBef>
              <a:buNone/>
            </a:pPr>
            <a:r>
              <a:rPr lang="fr-FR" sz="2000" dirty="0" smtClean="0"/>
              <a:t>Vous devez :</a:t>
            </a:r>
          </a:p>
          <a:p>
            <a:pPr marL="0">
              <a:spcBef>
                <a:spcPts val="0"/>
              </a:spcBef>
              <a:buNone/>
            </a:pPr>
            <a:r>
              <a:rPr lang="fr-FR" sz="2000" dirty="0" smtClean="0"/>
              <a:t>- </a:t>
            </a:r>
            <a:r>
              <a:rPr lang="fr-FR" sz="2000" b="1" dirty="0" smtClean="0"/>
              <a:t>planifier</a:t>
            </a:r>
            <a:r>
              <a:rPr lang="fr-FR" sz="2000" dirty="0" smtClean="0"/>
              <a:t> les étapes de la réalisation des mangeoires,</a:t>
            </a:r>
          </a:p>
          <a:p>
            <a:pPr marL="0">
              <a:spcBef>
                <a:spcPts val="0"/>
              </a:spcBef>
              <a:buNone/>
            </a:pPr>
            <a:r>
              <a:rPr lang="fr-FR" sz="2000" dirty="0" smtClean="0"/>
              <a:t>- </a:t>
            </a:r>
            <a:r>
              <a:rPr lang="fr-FR" sz="2000" b="1" dirty="0"/>
              <a:t>r</a:t>
            </a:r>
            <a:r>
              <a:rPr lang="fr-FR" sz="2000" b="1" dirty="0" smtClean="0"/>
              <a:t>éaliser</a:t>
            </a:r>
            <a:r>
              <a:rPr lang="fr-FR" sz="2000" dirty="0" smtClean="0"/>
              <a:t> les modèles de mangeoires choisis.</a:t>
            </a:r>
          </a:p>
          <a:p>
            <a:pPr marL="0">
              <a:spcBef>
                <a:spcPts val="0"/>
              </a:spcBef>
              <a:buNone/>
            </a:pPr>
            <a:r>
              <a:rPr lang="fr-FR" sz="2400" dirty="0" smtClean="0"/>
              <a:t> </a:t>
            </a:r>
          </a:p>
          <a:p>
            <a:pPr marL="0" indent="0" defTabSz="914400">
              <a:lnSpc>
                <a:spcPct val="150000"/>
              </a:lnSpc>
              <a:buNone/>
            </a:pPr>
            <a:endParaRPr lang="fr-FR" sz="2400" dirty="0" smtClean="0">
              <a:solidFill>
                <a:srgbClr val="0000FF"/>
              </a:solidFill>
              <a:ea typeface="ＭＳ Ｐゴシック"/>
              <a:cs typeface="ＭＳ Ｐゴシック"/>
            </a:endParaRPr>
          </a:p>
          <a:p>
            <a:pPr defTabSz="914400">
              <a:lnSpc>
                <a:spcPct val="150000"/>
              </a:lnSpc>
            </a:pPr>
            <a:endParaRPr lang="fr-FR" sz="2400" dirty="0">
              <a:ea typeface="ＭＳ Ｐゴシック"/>
              <a:cs typeface="ＭＳ Ｐゴシック"/>
            </a:endParaRPr>
          </a:p>
        </p:txBody>
      </p:sp>
      <p:sp>
        <p:nvSpPr>
          <p:cNvPr id="4100" name="Rectangle 2"/>
          <p:cNvSpPr>
            <a:spLocks noChangeArrowheads="1"/>
          </p:cNvSpPr>
          <p:nvPr/>
        </p:nvSpPr>
        <p:spPr bwMode="auto">
          <a:xfrm>
            <a:off x="684213" y="620713"/>
            <a:ext cx="6983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800" b="1" dirty="0" smtClean="0">
                <a:solidFill>
                  <a:srgbClr val="0062A8"/>
                </a:solidFill>
                <a:ea typeface="Arial" charset="0"/>
                <a:cs typeface="Calibri" pitchFamily="34" charset="0"/>
              </a:rPr>
              <a:t>Séquence 5 : planifier et réaliser le prototype</a:t>
            </a:r>
            <a:endParaRPr lang="fr-FR" altLang="fr-FR" sz="2800" b="1" dirty="0">
              <a:ea typeface="Arial" charset="0"/>
              <a:cs typeface="Calibri" pitchFamily="34" charset="0"/>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9988" y="3031624"/>
            <a:ext cx="4538439" cy="3403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srcRect/>
          <a:stretch>
            <a:fillRect/>
          </a:stretch>
        </p:blipFill>
        <p:spPr bwMode="auto">
          <a:xfrm rot="20797183">
            <a:off x="755650" y="3236119"/>
            <a:ext cx="4067969" cy="2773967"/>
          </a:xfrm>
          <a:prstGeom prst="rect">
            <a:avLst/>
          </a:prstGeom>
          <a:noFill/>
          <a:ln w="9525">
            <a:noFill/>
            <a:miter lim="800000"/>
            <a:headEnd/>
            <a:tailEnd/>
          </a:ln>
          <a:effectLst/>
        </p:spPr>
      </p:pic>
    </p:spTree>
    <p:extLst>
      <p:ext uri="{BB962C8B-B14F-4D97-AF65-F5344CB8AC3E}">
        <p14:creationId xmlns:p14="http://schemas.microsoft.com/office/powerpoint/2010/main" val="1494999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t>     </a:t>
            </a:r>
            <a:r>
              <a:rPr lang="fr-FR" sz="2000" b="1" i="1" smtClean="0"/>
              <a:t>Un témoignage pour le cycle 3</a:t>
            </a:r>
            <a:endParaRPr lang="fr-FR" sz="2000" b="1" i="1" dirty="0">
              <a:solidFill>
                <a:srgbClr val="FFFFFF"/>
              </a:solidFill>
            </a:endParaRPr>
          </a:p>
        </p:txBody>
      </p:sp>
      <p:sp>
        <p:nvSpPr>
          <p:cNvPr id="5" name="Espace réservé du contenu 2"/>
          <p:cNvSpPr txBox="1">
            <a:spLocks/>
          </p:cNvSpPr>
          <p:nvPr/>
        </p:nvSpPr>
        <p:spPr bwMode="auto">
          <a:xfrm>
            <a:off x="755650" y="1557338"/>
            <a:ext cx="8135938"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charset="0"/>
              <a:buChar char="•"/>
              <a:defRPr sz="3200">
                <a:solidFill>
                  <a:schemeClr val="tx1"/>
                </a:solidFill>
                <a:latin typeface="Calibri" pitchFamily="34" charset="0"/>
              </a:defRPr>
            </a:lvl1pPr>
            <a:lvl2pPr defTabSz="457200" eaLnBrk="0" hangingPunct="0">
              <a:spcBef>
                <a:spcPct val="20000"/>
              </a:spcBef>
              <a:buFont typeface="Arial" charset="0"/>
              <a:buChar char="–"/>
              <a:defRPr sz="2800">
                <a:solidFill>
                  <a:schemeClr val="tx1"/>
                </a:solidFill>
                <a:latin typeface="Calibri" pitchFamily="34" charset="0"/>
              </a:defRPr>
            </a:lvl2pPr>
            <a:lvl3pPr marL="1143000" indent="-228600" defTabSz="457200" eaLnBrk="0" hangingPunct="0">
              <a:spcBef>
                <a:spcPct val="20000"/>
              </a:spcBef>
              <a:buFont typeface="Arial" charset="0"/>
              <a:buChar char="•"/>
              <a:defRPr sz="2400">
                <a:solidFill>
                  <a:schemeClr val="tx1"/>
                </a:solidFill>
                <a:latin typeface="Calibri" pitchFamily="34" charset="0"/>
              </a:defRPr>
            </a:lvl3pPr>
            <a:lvl4pPr marL="1600200" indent="-228600" defTabSz="457200" eaLnBrk="0" hangingPunct="0">
              <a:spcBef>
                <a:spcPct val="20000"/>
              </a:spcBef>
              <a:buFont typeface="Arial" charset="0"/>
              <a:buChar char="–"/>
              <a:defRPr sz="2000">
                <a:solidFill>
                  <a:schemeClr val="tx1"/>
                </a:solidFill>
                <a:latin typeface="Calibri" pitchFamily="34" charset="0"/>
              </a:defRPr>
            </a:lvl4pPr>
            <a:lvl5pPr marL="2057400" indent="-228600"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a:spcBef>
                <a:spcPts val="0"/>
              </a:spcBef>
              <a:buNone/>
            </a:pPr>
            <a:r>
              <a:rPr lang="fr-FR" sz="2400" b="1" dirty="0" smtClean="0"/>
              <a:t>Production attendue : </a:t>
            </a:r>
            <a:endParaRPr lang="fr-FR" sz="2400" dirty="0" smtClean="0"/>
          </a:p>
          <a:p>
            <a:pPr marL="0" algn="just">
              <a:spcBef>
                <a:spcPts val="0"/>
              </a:spcBef>
              <a:buNone/>
            </a:pPr>
            <a:r>
              <a:rPr lang="fr-FR" sz="2000" b="1" dirty="0" smtClean="0"/>
              <a:t>Compléter un planning </a:t>
            </a:r>
            <a:r>
              <a:rPr lang="fr-FR" sz="2000" dirty="0" smtClean="0"/>
              <a:t>de réalisation afin de pouvoir s’assurer que les mangeoires pourront être installées pour la mi-Janvier. </a:t>
            </a:r>
          </a:p>
          <a:p>
            <a:pPr marL="0" algn="just">
              <a:spcBef>
                <a:spcPts val="0"/>
              </a:spcBef>
              <a:buNone/>
            </a:pPr>
            <a:r>
              <a:rPr lang="fr-FR" sz="2000" b="1" dirty="0" smtClean="0"/>
              <a:t>Réaliser les prototypes </a:t>
            </a:r>
            <a:r>
              <a:rPr lang="fr-FR" sz="2000" dirty="0" smtClean="0"/>
              <a:t>de mangeoires choisis.</a:t>
            </a:r>
          </a:p>
          <a:p>
            <a:pPr marL="0" indent="0" defTabSz="914400">
              <a:lnSpc>
                <a:spcPct val="150000"/>
              </a:lnSpc>
              <a:buNone/>
            </a:pPr>
            <a:endParaRPr lang="fr-FR" sz="2400" dirty="0" smtClean="0">
              <a:solidFill>
                <a:srgbClr val="0000FF"/>
              </a:solidFill>
              <a:ea typeface="ＭＳ Ｐゴシック"/>
              <a:cs typeface="ＭＳ Ｐゴシック"/>
            </a:endParaRPr>
          </a:p>
          <a:p>
            <a:pPr defTabSz="914400">
              <a:lnSpc>
                <a:spcPct val="150000"/>
              </a:lnSpc>
            </a:pPr>
            <a:endParaRPr lang="fr-FR" sz="2400" dirty="0">
              <a:ea typeface="ＭＳ Ｐゴシック"/>
              <a:cs typeface="ＭＳ Ｐゴシック"/>
            </a:endParaRPr>
          </a:p>
        </p:txBody>
      </p:sp>
      <p:sp>
        <p:nvSpPr>
          <p:cNvPr id="4100" name="Rectangle 2"/>
          <p:cNvSpPr>
            <a:spLocks noChangeArrowheads="1"/>
          </p:cNvSpPr>
          <p:nvPr/>
        </p:nvSpPr>
        <p:spPr bwMode="auto">
          <a:xfrm>
            <a:off x="684213" y="620713"/>
            <a:ext cx="6983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800" b="1" dirty="0" smtClean="0">
                <a:solidFill>
                  <a:srgbClr val="0062A8"/>
                </a:solidFill>
                <a:ea typeface="Arial" charset="0"/>
                <a:cs typeface="Calibri" pitchFamily="34" charset="0"/>
              </a:rPr>
              <a:t>Séquence 5 : planifier et réaliser le prototype</a:t>
            </a:r>
            <a:endParaRPr lang="fr-FR" altLang="fr-FR" sz="2800" b="1" dirty="0">
              <a:ea typeface="Arial" charset="0"/>
              <a:cs typeface="Calibri" pitchFamily="34" charset="0"/>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5230" y="3236119"/>
            <a:ext cx="4236777" cy="3177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4999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t>     </a:t>
            </a:r>
            <a:r>
              <a:rPr lang="fr-FR" sz="2000" b="1" i="1" smtClean="0"/>
              <a:t>Un témoignage pour le cycle 3</a:t>
            </a:r>
            <a:endParaRPr lang="fr-FR" sz="2000" b="1" i="1" dirty="0">
              <a:solidFill>
                <a:srgbClr val="FFFFFF"/>
              </a:solidFill>
            </a:endParaRPr>
          </a:p>
        </p:txBody>
      </p:sp>
      <p:sp>
        <p:nvSpPr>
          <p:cNvPr id="4100" name="Rectangle 2"/>
          <p:cNvSpPr>
            <a:spLocks noChangeArrowheads="1"/>
          </p:cNvSpPr>
          <p:nvPr/>
        </p:nvSpPr>
        <p:spPr bwMode="auto">
          <a:xfrm>
            <a:off x="684213" y="620713"/>
            <a:ext cx="6983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800" b="1" dirty="0" smtClean="0">
                <a:solidFill>
                  <a:srgbClr val="0062A8"/>
                </a:solidFill>
                <a:ea typeface="Arial" charset="0"/>
                <a:cs typeface="Calibri" pitchFamily="34" charset="0"/>
              </a:rPr>
              <a:t>Situation problème</a:t>
            </a:r>
            <a:endParaRPr lang="fr-FR" altLang="fr-FR" sz="2800" b="1" dirty="0">
              <a:ea typeface="Arial" charset="0"/>
              <a:cs typeface="Calibri" pitchFamily="34" charset="0"/>
            </a:endParaRPr>
          </a:p>
        </p:txBody>
      </p:sp>
      <p:pic>
        <p:nvPicPr>
          <p:cNvPr id="6146" name="Picture 2" descr="Afficher l'image d'origine"/>
          <p:cNvPicPr>
            <a:picLocks noChangeAspect="1" noChangeArrowheads="1"/>
          </p:cNvPicPr>
          <p:nvPr/>
        </p:nvPicPr>
        <p:blipFill>
          <a:blip r:embed="rId2"/>
          <a:srcRect/>
          <a:stretch>
            <a:fillRect/>
          </a:stretch>
        </p:blipFill>
        <p:spPr bwMode="auto">
          <a:xfrm>
            <a:off x="7667625" y="414818"/>
            <a:ext cx="1152526" cy="1005841"/>
          </a:xfrm>
          <a:prstGeom prst="rect">
            <a:avLst/>
          </a:prstGeom>
          <a:noFill/>
        </p:spPr>
      </p:pic>
      <p:pic>
        <p:nvPicPr>
          <p:cNvPr id="6" name="Picture 4"/>
          <p:cNvPicPr>
            <a:picLocks noChangeAspect="1" noChangeArrowheads="1"/>
          </p:cNvPicPr>
          <p:nvPr/>
        </p:nvPicPr>
        <p:blipFill>
          <a:blip r:embed="rId3"/>
          <a:srcRect/>
          <a:stretch>
            <a:fillRect/>
          </a:stretch>
        </p:blipFill>
        <p:spPr bwMode="auto">
          <a:xfrm rot="908982">
            <a:off x="5676070" y="1367075"/>
            <a:ext cx="3056844" cy="3386661"/>
          </a:xfrm>
          <a:prstGeom prst="rect">
            <a:avLst/>
          </a:prstGeom>
          <a:noFill/>
          <a:ln w="9525">
            <a:noFill/>
            <a:miter lim="800000"/>
            <a:headEnd/>
            <a:tailEnd/>
          </a:ln>
          <a:effectLst/>
        </p:spPr>
      </p:pic>
      <p:pic>
        <p:nvPicPr>
          <p:cNvPr id="7" name="Picture 2"/>
          <p:cNvPicPr>
            <a:picLocks noChangeAspect="1" noChangeArrowheads="1"/>
          </p:cNvPicPr>
          <p:nvPr/>
        </p:nvPicPr>
        <p:blipFill>
          <a:blip r:embed="rId4"/>
          <a:srcRect/>
          <a:stretch>
            <a:fillRect/>
          </a:stretch>
        </p:blipFill>
        <p:spPr bwMode="auto">
          <a:xfrm rot="20658953">
            <a:off x="6279617" y="3758606"/>
            <a:ext cx="2216531" cy="2702347"/>
          </a:xfrm>
          <a:prstGeom prst="rect">
            <a:avLst/>
          </a:prstGeom>
          <a:noFill/>
          <a:ln w="9525">
            <a:solidFill>
              <a:schemeClr val="accent1"/>
            </a:solidFill>
            <a:miter lim="800000"/>
            <a:headEnd/>
            <a:tailEnd/>
          </a:ln>
          <a:effectLst/>
        </p:spPr>
      </p:pic>
      <p:sp>
        <p:nvSpPr>
          <p:cNvPr id="5" name="Espace réservé du contenu 2"/>
          <p:cNvSpPr txBox="1">
            <a:spLocks/>
          </p:cNvSpPr>
          <p:nvPr/>
        </p:nvSpPr>
        <p:spPr bwMode="auto">
          <a:xfrm>
            <a:off x="684214" y="1420659"/>
            <a:ext cx="5184323" cy="4789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charset="0"/>
              <a:buChar char="•"/>
              <a:defRPr sz="3200">
                <a:solidFill>
                  <a:schemeClr val="tx1"/>
                </a:solidFill>
                <a:latin typeface="Calibri" pitchFamily="34" charset="0"/>
              </a:defRPr>
            </a:lvl1pPr>
            <a:lvl2pPr defTabSz="457200" eaLnBrk="0" hangingPunct="0">
              <a:spcBef>
                <a:spcPct val="20000"/>
              </a:spcBef>
              <a:buFont typeface="Arial" charset="0"/>
              <a:buChar char="–"/>
              <a:defRPr sz="2800">
                <a:solidFill>
                  <a:schemeClr val="tx1"/>
                </a:solidFill>
                <a:latin typeface="Calibri" pitchFamily="34" charset="0"/>
              </a:defRPr>
            </a:lvl2pPr>
            <a:lvl3pPr marL="1143000" indent="-228600" defTabSz="457200" eaLnBrk="0" hangingPunct="0">
              <a:spcBef>
                <a:spcPct val="20000"/>
              </a:spcBef>
              <a:buFont typeface="Arial" charset="0"/>
              <a:buChar char="•"/>
              <a:defRPr sz="2400">
                <a:solidFill>
                  <a:schemeClr val="tx1"/>
                </a:solidFill>
                <a:latin typeface="Calibri" pitchFamily="34" charset="0"/>
              </a:defRPr>
            </a:lvl3pPr>
            <a:lvl4pPr marL="1600200" indent="-228600" defTabSz="457200" eaLnBrk="0" hangingPunct="0">
              <a:spcBef>
                <a:spcPct val="20000"/>
              </a:spcBef>
              <a:buFont typeface="Arial" charset="0"/>
              <a:buChar char="–"/>
              <a:defRPr sz="2000">
                <a:solidFill>
                  <a:schemeClr val="tx1"/>
                </a:solidFill>
                <a:latin typeface="Calibri" pitchFamily="34" charset="0"/>
              </a:defRPr>
            </a:lvl4pPr>
            <a:lvl5pPr marL="2057400" indent="-228600"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a:buNone/>
            </a:pPr>
            <a:r>
              <a:rPr lang="fr-FR" sz="2000" dirty="0" smtClean="0"/>
              <a:t>La société d’ornithologie locale a constaté une diminution de </a:t>
            </a:r>
            <a:r>
              <a:rPr lang="fr-FR" sz="2000" b="1" dirty="0" smtClean="0"/>
              <a:t>certaines espèces d’oiseaux</a:t>
            </a:r>
            <a:r>
              <a:rPr lang="fr-FR" sz="2000" dirty="0" smtClean="0"/>
              <a:t>. </a:t>
            </a:r>
          </a:p>
          <a:p>
            <a:pPr marL="0">
              <a:buNone/>
            </a:pPr>
            <a:r>
              <a:rPr lang="fr-FR" sz="2000" dirty="0" smtClean="0"/>
              <a:t>Elle nous demande de trouver un dispositif qui favorise le </a:t>
            </a:r>
            <a:r>
              <a:rPr lang="fr-FR" sz="2000" b="1" dirty="0" smtClean="0"/>
              <a:t>nourrissage</a:t>
            </a:r>
            <a:r>
              <a:rPr lang="fr-FR" sz="2000" dirty="0" smtClean="0"/>
              <a:t> pour limiter plus particulièrement la compétition entre cinq espèces. </a:t>
            </a:r>
          </a:p>
          <a:p>
            <a:pPr marL="0">
              <a:buNone/>
            </a:pPr>
            <a:endParaRPr lang="fr-FR" sz="2400" dirty="0" smtClean="0"/>
          </a:p>
          <a:p>
            <a:pPr marL="0">
              <a:buNone/>
            </a:pPr>
            <a:endParaRPr lang="fr-FR" sz="2400" dirty="0" smtClean="0"/>
          </a:p>
          <a:p>
            <a:pPr marL="0">
              <a:buNone/>
            </a:pPr>
            <a:r>
              <a:rPr lang="fr-FR" sz="2000" dirty="0" smtClean="0"/>
              <a:t>La société d’ornithologie propose d’envoyer à ses adhérents chaque mangeoire avec une </a:t>
            </a:r>
            <a:r>
              <a:rPr lang="fr-FR" sz="2000" b="1" dirty="0" smtClean="0"/>
              <a:t>plaquette</a:t>
            </a:r>
            <a:r>
              <a:rPr lang="fr-FR" sz="2000" dirty="0" smtClean="0"/>
              <a:t> pour présenter le dispositif, apporter des conseils et préciser la finalité de son utilisation.</a:t>
            </a:r>
          </a:p>
          <a:p>
            <a:pPr algn="just">
              <a:buNone/>
            </a:pPr>
            <a:r>
              <a:rPr lang="fr-FR" sz="2400" dirty="0" smtClean="0"/>
              <a:t> </a:t>
            </a:r>
          </a:p>
          <a:p>
            <a:pPr marL="0" indent="0" defTabSz="914400">
              <a:lnSpc>
                <a:spcPct val="150000"/>
              </a:lnSpc>
              <a:buNone/>
            </a:pPr>
            <a:endParaRPr lang="fr-FR" sz="2400" dirty="0" smtClean="0">
              <a:solidFill>
                <a:srgbClr val="0000FF"/>
              </a:solidFill>
              <a:ea typeface="ＭＳ Ｐゴシック"/>
              <a:cs typeface="ＭＳ Ｐゴシック"/>
            </a:endParaRPr>
          </a:p>
          <a:p>
            <a:pPr defTabSz="914400">
              <a:lnSpc>
                <a:spcPct val="150000"/>
              </a:lnSpc>
            </a:pPr>
            <a:endParaRPr lang="fr-FR" sz="2400" dirty="0">
              <a:ea typeface="ＭＳ Ｐゴシック"/>
              <a:cs typeface="ＭＳ Ｐゴシック"/>
            </a:endParaRPr>
          </a:p>
        </p:txBody>
      </p:sp>
    </p:spTree>
    <p:extLst>
      <p:ext uri="{BB962C8B-B14F-4D97-AF65-F5344CB8AC3E}">
        <p14:creationId xmlns:p14="http://schemas.microsoft.com/office/powerpoint/2010/main" val="2433668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t>     </a:t>
            </a:r>
            <a:r>
              <a:rPr lang="fr-FR" sz="2000" b="1" i="1" smtClean="0"/>
              <a:t>Un témoignage pour le cycle 3</a:t>
            </a:r>
            <a:endParaRPr lang="fr-FR" sz="2000" b="1" i="1" dirty="0">
              <a:solidFill>
                <a:srgbClr val="FFFFFF"/>
              </a:solidFill>
            </a:endParaRPr>
          </a:p>
        </p:txBody>
      </p:sp>
      <p:sp>
        <p:nvSpPr>
          <p:cNvPr id="5" name="Espace réservé du contenu 2"/>
          <p:cNvSpPr txBox="1">
            <a:spLocks/>
          </p:cNvSpPr>
          <p:nvPr/>
        </p:nvSpPr>
        <p:spPr bwMode="auto">
          <a:xfrm>
            <a:off x="755650" y="1557338"/>
            <a:ext cx="8135938"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charset="0"/>
              <a:buChar char="•"/>
              <a:defRPr sz="3200">
                <a:solidFill>
                  <a:schemeClr val="tx1"/>
                </a:solidFill>
                <a:latin typeface="Calibri" pitchFamily="34" charset="0"/>
              </a:defRPr>
            </a:lvl1pPr>
            <a:lvl2pPr defTabSz="457200" eaLnBrk="0" hangingPunct="0">
              <a:spcBef>
                <a:spcPct val="20000"/>
              </a:spcBef>
              <a:buFont typeface="Arial" charset="0"/>
              <a:buChar char="–"/>
              <a:defRPr sz="2800">
                <a:solidFill>
                  <a:schemeClr val="tx1"/>
                </a:solidFill>
                <a:latin typeface="Calibri" pitchFamily="34" charset="0"/>
              </a:defRPr>
            </a:lvl2pPr>
            <a:lvl3pPr marL="1143000" indent="-228600" defTabSz="457200" eaLnBrk="0" hangingPunct="0">
              <a:spcBef>
                <a:spcPct val="20000"/>
              </a:spcBef>
              <a:buFont typeface="Arial" charset="0"/>
              <a:buChar char="•"/>
              <a:defRPr sz="2400">
                <a:solidFill>
                  <a:schemeClr val="tx1"/>
                </a:solidFill>
                <a:latin typeface="Calibri" pitchFamily="34" charset="0"/>
              </a:defRPr>
            </a:lvl3pPr>
            <a:lvl4pPr marL="1600200" indent="-228600" defTabSz="457200" eaLnBrk="0" hangingPunct="0">
              <a:spcBef>
                <a:spcPct val="20000"/>
              </a:spcBef>
              <a:buFont typeface="Arial" charset="0"/>
              <a:buChar char="–"/>
              <a:defRPr sz="2000">
                <a:solidFill>
                  <a:schemeClr val="tx1"/>
                </a:solidFill>
                <a:latin typeface="Calibri" pitchFamily="34" charset="0"/>
              </a:defRPr>
            </a:lvl4pPr>
            <a:lvl5pPr marL="2057400" indent="-228600"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a:spcBef>
                <a:spcPts val="0"/>
              </a:spcBef>
              <a:buNone/>
            </a:pPr>
            <a:r>
              <a:rPr lang="fr-FR" sz="2400" b="1" dirty="0" smtClean="0"/>
              <a:t>Production attendue : </a:t>
            </a:r>
            <a:endParaRPr lang="fr-FR" sz="2400" dirty="0" smtClean="0"/>
          </a:p>
          <a:p>
            <a:pPr marL="0" algn="just">
              <a:spcBef>
                <a:spcPts val="0"/>
              </a:spcBef>
              <a:buNone/>
            </a:pPr>
            <a:r>
              <a:rPr lang="fr-FR" sz="2000" dirty="0" smtClean="0"/>
              <a:t>Compléter un planning de réalisation afin de pouvoir s’assurer que les mangeoires pourront être installées pour la </a:t>
            </a:r>
            <a:r>
              <a:rPr lang="fr-FR" sz="2000" dirty="0" err="1" smtClean="0"/>
              <a:t>mi-Janvier</a:t>
            </a:r>
            <a:r>
              <a:rPr lang="fr-FR" sz="2000" dirty="0" smtClean="0"/>
              <a:t>. </a:t>
            </a:r>
          </a:p>
          <a:p>
            <a:pPr marL="0" indent="0" defTabSz="914400">
              <a:lnSpc>
                <a:spcPct val="150000"/>
              </a:lnSpc>
              <a:buNone/>
            </a:pPr>
            <a:endParaRPr lang="fr-FR" sz="2400" dirty="0" smtClean="0">
              <a:solidFill>
                <a:srgbClr val="0000FF"/>
              </a:solidFill>
              <a:ea typeface="ＭＳ Ｐゴシック"/>
              <a:cs typeface="ＭＳ Ｐゴシック"/>
            </a:endParaRPr>
          </a:p>
          <a:p>
            <a:pPr defTabSz="914400">
              <a:lnSpc>
                <a:spcPct val="150000"/>
              </a:lnSpc>
            </a:pPr>
            <a:endParaRPr lang="fr-FR" sz="2400" dirty="0">
              <a:ea typeface="ＭＳ Ｐゴシック"/>
              <a:cs typeface="ＭＳ Ｐゴシック"/>
            </a:endParaRPr>
          </a:p>
        </p:txBody>
      </p:sp>
      <p:sp>
        <p:nvSpPr>
          <p:cNvPr id="4100" name="Rectangle 2"/>
          <p:cNvSpPr>
            <a:spLocks noChangeArrowheads="1"/>
          </p:cNvSpPr>
          <p:nvPr/>
        </p:nvSpPr>
        <p:spPr bwMode="auto">
          <a:xfrm>
            <a:off x="684213" y="620713"/>
            <a:ext cx="6983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800" b="1" dirty="0" smtClean="0">
                <a:solidFill>
                  <a:srgbClr val="0062A8"/>
                </a:solidFill>
                <a:ea typeface="Arial" charset="0"/>
                <a:cs typeface="Calibri" pitchFamily="34" charset="0"/>
              </a:rPr>
              <a:t>Séquence 5 : planifier et réaliser le prototype</a:t>
            </a:r>
            <a:endParaRPr lang="fr-FR" altLang="fr-FR" sz="2800" b="1" dirty="0">
              <a:ea typeface="Arial" charset="0"/>
              <a:cs typeface="Calibri" pitchFamily="34" charset="0"/>
            </a:endParaRPr>
          </a:p>
        </p:txBody>
      </p:sp>
      <p:graphicFrame>
        <p:nvGraphicFramePr>
          <p:cNvPr id="11" name="Tableau 10"/>
          <p:cNvGraphicFramePr>
            <a:graphicFrameLocks noGrp="1"/>
          </p:cNvGraphicFramePr>
          <p:nvPr>
            <p:extLst>
              <p:ext uri="{D42A27DB-BD31-4B8C-83A1-F6EECF244321}">
                <p14:modId xmlns:p14="http://schemas.microsoft.com/office/powerpoint/2010/main" val="1694001557"/>
              </p:ext>
            </p:extLst>
          </p:nvPr>
        </p:nvGraphicFramePr>
        <p:xfrm>
          <a:off x="684213" y="494944"/>
          <a:ext cx="8135938" cy="6111951"/>
        </p:xfrm>
        <a:graphic>
          <a:graphicData uri="http://schemas.openxmlformats.org/drawingml/2006/table">
            <a:tbl>
              <a:tblPr>
                <a:tableStyleId>{5C22544A-7EE6-4342-B048-85BDC9FD1C3A}</a:tableStyleId>
              </a:tblPr>
              <a:tblGrid>
                <a:gridCol w="4067969"/>
                <a:gridCol w="4067969"/>
              </a:tblGrid>
              <a:tr h="1723771">
                <a:tc rowSpan="2">
                  <a:txBody>
                    <a:bodyPr/>
                    <a:lstStyle/>
                    <a:p>
                      <a:pPr marL="20955" algn="l">
                        <a:lnSpc>
                          <a:spcPct val="107000"/>
                        </a:lnSpc>
                        <a:spcAft>
                          <a:spcPts val="800"/>
                        </a:spcAft>
                      </a:pPr>
                      <a:r>
                        <a:rPr lang="fr-FR" sz="1800" b="1" dirty="0">
                          <a:effectLst/>
                        </a:rPr>
                        <a:t>Compétences travaillées (socle commun)</a:t>
                      </a:r>
                    </a:p>
                    <a:p>
                      <a:r>
                        <a:rPr lang="fr-FR" sz="1600" b="1" kern="1200" dirty="0" smtClean="0">
                          <a:solidFill>
                            <a:srgbClr val="FF0000"/>
                          </a:solidFill>
                          <a:effectLst/>
                          <a:latin typeface="+mn-lt"/>
                          <a:ea typeface="+mn-ea"/>
                          <a:cs typeface="+mn-cs"/>
                        </a:rPr>
                        <a:t>S’approprier des outils et des méthodes</a:t>
                      </a:r>
                    </a:p>
                    <a:p>
                      <a:r>
                        <a:rPr lang="fr-FR" sz="1600" b="1" kern="1200" dirty="0" smtClean="0">
                          <a:solidFill>
                            <a:schemeClr val="dk1"/>
                          </a:solidFill>
                          <a:effectLst/>
                          <a:latin typeface="+mn-lt"/>
                          <a:ea typeface="+mn-ea"/>
                          <a:cs typeface="+mn-cs"/>
                        </a:rPr>
                        <a:t>Utiliser le matériel adapté pour réaliser une production</a:t>
                      </a:r>
                      <a:r>
                        <a:rPr lang="fr-FR" sz="1600" b="0" kern="1200" dirty="0" smtClean="0">
                          <a:solidFill>
                            <a:schemeClr val="dk1"/>
                          </a:solidFill>
                          <a:effectLst/>
                          <a:latin typeface="+mn-lt"/>
                          <a:ea typeface="+mn-ea"/>
                          <a:cs typeface="+mn-cs"/>
                        </a:rPr>
                        <a:t>.</a:t>
                      </a:r>
                    </a:p>
                    <a:p>
                      <a:r>
                        <a:rPr lang="fr-FR" sz="1600" b="1" kern="1200" dirty="0" smtClean="0">
                          <a:solidFill>
                            <a:schemeClr val="dk1"/>
                          </a:solidFill>
                          <a:effectLst/>
                          <a:latin typeface="+mn-lt"/>
                          <a:ea typeface="+mn-ea"/>
                          <a:cs typeface="+mn-cs"/>
                        </a:rPr>
                        <a:t>Organiser</a:t>
                      </a:r>
                      <a:r>
                        <a:rPr lang="fr-FR" sz="1600" b="0" kern="1200" dirty="0" smtClean="0">
                          <a:solidFill>
                            <a:schemeClr val="dk1"/>
                          </a:solidFill>
                          <a:effectLst/>
                          <a:latin typeface="+mn-lt"/>
                          <a:ea typeface="+mn-ea"/>
                          <a:cs typeface="+mn-cs"/>
                        </a:rPr>
                        <a:t> seul ou en </a:t>
                      </a:r>
                      <a:r>
                        <a:rPr lang="fr-FR" sz="1600" b="1" kern="1200" dirty="0" smtClean="0">
                          <a:solidFill>
                            <a:schemeClr val="dk1"/>
                          </a:solidFill>
                          <a:effectLst/>
                          <a:latin typeface="+mn-lt"/>
                          <a:ea typeface="+mn-ea"/>
                          <a:cs typeface="+mn-cs"/>
                        </a:rPr>
                        <a:t>groupe un espace de réalisation</a:t>
                      </a:r>
                      <a:r>
                        <a:rPr lang="fr-FR" sz="1600" b="0" kern="1200" dirty="0" smtClean="0">
                          <a:solidFill>
                            <a:schemeClr val="dk1"/>
                          </a:solidFill>
                          <a:effectLst/>
                          <a:latin typeface="+mn-lt"/>
                          <a:ea typeface="+mn-ea"/>
                          <a:cs typeface="+mn-cs"/>
                        </a:rPr>
                        <a:t> expérimentale.</a:t>
                      </a:r>
                    </a:p>
                    <a:p>
                      <a:r>
                        <a:rPr lang="fr-FR" sz="1600" b="1" kern="1200" dirty="0" smtClean="0">
                          <a:solidFill>
                            <a:schemeClr val="dk1"/>
                          </a:solidFill>
                          <a:effectLst/>
                          <a:latin typeface="+mn-lt"/>
                          <a:ea typeface="+mn-ea"/>
                          <a:cs typeface="+mn-cs"/>
                        </a:rPr>
                        <a:t>Extraire les informations </a:t>
                      </a:r>
                      <a:r>
                        <a:rPr lang="fr-FR" sz="1600" b="0" kern="1200" dirty="0" smtClean="0">
                          <a:solidFill>
                            <a:schemeClr val="dk1"/>
                          </a:solidFill>
                          <a:effectLst/>
                          <a:latin typeface="+mn-lt"/>
                          <a:ea typeface="+mn-ea"/>
                          <a:cs typeface="+mn-cs"/>
                        </a:rPr>
                        <a:t>pertinentes d’un document et </a:t>
                      </a:r>
                      <a:r>
                        <a:rPr lang="fr-FR" sz="1600" b="1" kern="1200" dirty="0" smtClean="0">
                          <a:solidFill>
                            <a:schemeClr val="dk1"/>
                          </a:solidFill>
                          <a:effectLst/>
                          <a:latin typeface="+mn-lt"/>
                          <a:ea typeface="+mn-ea"/>
                          <a:cs typeface="+mn-cs"/>
                        </a:rPr>
                        <a:t>les mettre en relation </a:t>
                      </a:r>
                      <a:r>
                        <a:rPr lang="fr-FR" sz="1600" b="0" kern="1200" dirty="0" smtClean="0">
                          <a:solidFill>
                            <a:schemeClr val="dk1"/>
                          </a:solidFill>
                          <a:effectLst/>
                          <a:latin typeface="+mn-lt"/>
                          <a:ea typeface="+mn-ea"/>
                          <a:cs typeface="+mn-cs"/>
                        </a:rPr>
                        <a:t>pour répondre à une question.</a:t>
                      </a:r>
                    </a:p>
                    <a:p>
                      <a:r>
                        <a:rPr lang="fr-FR" sz="1600" b="1" i="1" kern="1200" dirty="0" smtClean="0">
                          <a:solidFill>
                            <a:schemeClr val="dk1"/>
                          </a:solidFill>
                          <a:effectLst/>
                          <a:latin typeface="+mn-lt"/>
                          <a:ea typeface="+mn-ea"/>
                          <a:cs typeface="+mn-cs"/>
                        </a:rPr>
                        <a:t>Domaine du socle : 2</a:t>
                      </a:r>
                    </a:p>
                    <a:p>
                      <a:r>
                        <a:rPr lang="fr-FR" sz="1600" b="1" kern="1200" dirty="0" smtClean="0">
                          <a:solidFill>
                            <a:srgbClr val="FF0000"/>
                          </a:solidFill>
                          <a:effectLst/>
                          <a:latin typeface="+mn-lt"/>
                          <a:ea typeface="+mn-ea"/>
                          <a:cs typeface="+mn-cs"/>
                        </a:rPr>
                        <a:t>Pratiquer des langages</a:t>
                      </a:r>
                    </a:p>
                    <a:p>
                      <a:r>
                        <a:rPr lang="fr-FR" sz="1600" b="1" kern="1200" dirty="0" smtClean="0">
                          <a:solidFill>
                            <a:schemeClr val="dk1"/>
                          </a:solidFill>
                          <a:effectLst/>
                          <a:latin typeface="+mn-lt"/>
                          <a:ea typeface="+mn-ea"/>
                          <a:cs typeface="+mn-cs"/>
                        </a:rPr>
                        <a:t>Rendre compte des observations </a:t>
                      </a:r>
                      <a:r>
                        <a:rPr lang="fr-FR" sz="1600" b="0" kern="1200" dirty="0" smtClean="0">
                          <a:solidFill>
                            <a:schemeClr val="dk1"/>
                          </a:solidFill>
                          <a:effectLst/>
                          <a:latin typeface="+mn-lt"/>
                          <a:ea typeface="+mn-ea"/>
                          <a:cs typeface="+mn-cs"/>
                        </a:rPr>
                        <a:t>en utilisant un vocabulaire précis.</a:t>
                      </a:r>
                    </a:p>
                    <a:p>
                      <a:r>
                        <a:rPr lang="fr-FR" sz="1600" b="1" kern="1200" dirty="0" smtClean="0">
                          <a:solidFill>
                            <a:schemeClr val="dk1"/>
                          </a:solidFill>
                          <a:effectLst/>
                          <a:latin typeface="+mn-lt"/>
                          <a:ea typeface="+mn-ea"/>
                          <a:cs typeface="+mn-cs"/>
                        </a:rPr>
                        <a:t>Exploiter un document constitué de divers supports </a:t>
                      </a:r>
                      <a:r>
                        <a:rPr lang="fr-FR" sz="1600" b="0" kern="1200" dirty="0" smtClean="0">
                          <a:solidFill>
                            <a:schemeClr val="dk1"/>
                          </a:solidFill>
                          <a:effectLst/>
                          <a:latin typeface="+mn-lt"/>
                          <a:ea typeface="+mn-ea"/>
                          <a:cs typeface="+mn-cs"/>
                        </a:rPr>
                        <a:t>(texte, schéma, graphique).</a:t>
                      </a:r>
                    </a:p>
                    <a:p>
                      <a:r>
                        <a:rPr lang="fr-FR" sz="1600" b="0" kern="1200" dirty="0" smtClean="0">
                          <a:solidFill>
                            <a:schemeClr val="dk1"/>
                          </a:solidFill>
                          <a:effectLst/>
                          <a:latin typeface="+mn-lt"/>
                          <a:ea typeface="+mn-ea"/>
                          <a:cs typeface="+mn-cs"/>
                        </a:rPr>
                        <a:t>Expliquer un phénomène à l’oral et à l’écrit.</a:t>
                      </a:r>
                    </a:p>
                    <a:p>
                      <a:r>
                        <a:rPr lang="fr-FR" sz="1600" b="1" i="1" kern="1200" dirty="0" smtClean="0">
                          <a:solidFill>
                            <a:schemeClr val="dk1"/>
                          </a:solidFill>
                          <a:effectLst/>
                          <a:latin typeface="+mn-lt"/>
                          <a:ea typeface="+mn-ea"/>
                          <a:cs typeface="+mn-cs"/>
                        </a:rPr>
                        <a:t>Domaine du socle : 1</a:t>
                      </a:r>
                    </a:p>
                    <a:p>
                      <a:r>
                        <a:rPr lang="fr-FR" sz="1600" b="1" kern="1200" dirty="0" smtClean="0">
                          <a:solidFill>
                            <a:srgbClr val="FF0000"/>
                          </a:solidFill>
                          <a:effectLst/>
                          <a:latin typeface="+mn-lt"/>
                          <a:ea typeface="+mn-ea"/>
                          <a:cs typeface="+mn-cs"/>
                        </a:rPr>
                        <a:t>Mobiliser des outils numériques</a:t>
                      </a:r>
                    </a:p>
                    <a:p>
                      <a:r>
                        <a:rPr lang="fr-FR" sz="1600" b="1" kern="1200" dirty="0" smtClean="0">
                          <a:solidFill>
                            <a:schemeClr val="dk1"/>
                          </a:solidFill>
                          <a:effectLst/>
                          <a:latin typeface="+mn-lt"/>
                          <a:ea typeface="+mn-ea"/>
                          <a:cs typeface="+mn-cs"/>
                        </a:rPr>
                        <a:t>Utiliser des outils numériques pour traiter des données</a:t>
                      </a:r>
                      <a:r>
                        <a:rPr lang="fr-FR" sz="1600" b="0" kern="1200" dirty="0" smtClean="0">
                          <a:solidFill>
                            <a:schemeClr val="dk1"/>
                          </a:solidFill>
                          <a:effectLst/>
                          <a:latin typeface="+mn-lt"/>
                          <a:ea typeface="+mn-ea"/>
                          <a:cs typeface="+mn-cs"/>
                        </a:rPr>
                        <a:t>.</a:t>
                      </a:r>
                    </a:p>
                    <a:p>
                      <a:r>
                        <a:rPr lang="fr-FR" sz="1600" b="1" i="1" kern="1200" dirty="0" smtClean="0">
                          <a:solidFill>
                            <a:schemeClr val="dk1"/>
                          </a:solidFill>
                          <a:effectLst/>
                          <a:latin typeface="+mn-lt"/>
                          <a:ea typeface="+mn-ea"/>
                          <a:cs typeface="+mn-cs"/>
                        </a:rPr>
                        <a:t>Domaine du socle : 5</a:t>
                      </a:r>
                    </a:p>
                    <a:p>
                      <a:r>
                        <a:rPr lang="fr-FR" sz="1600" b="1" kern="1200" dirty="0" smtClean="0">
                          <a:solidFill>
                            <a:srgbClr val="FF0000"/>
                          </a:solidFill>
                          <a:effectLst/>
                          <a:latin typeface="+mn-lt"/>
                          <a:ea typeface="+mn-ea"/>
                          <a:cs typeface="+mn-cs"/>
                        </a:rPr>
                        <a:t>Se situer dans l’espace et dans le temps</a:t>
                      </a:r>
                    </a:p>
                    <a:p>
                      <a:r>
                        <a:rPr lang="fr-FR" sz="1600" b="1" kern="1200" dirty="0" smtClean="0">
                          <a:solidFill>
                            <a:schemeClr val="dk1"/>
                          </a:solidFill>
                          <a:effectLst/>
                          <a:latin typeface="+mn-lt"/>
                          <a:ea typeface="+mn-ea"/>
                          <a:cs typeface="+mn-cs"/>
                        </a:rPr>
                        <a:t>Se situer dans l’environnement</a:t>
                      </a:r>
                      <a:r>
                        <a:rPr lang="fr-FR" sz="1600" b="0" kern="1200" dirty="0" smtClean="0">
                          <a:solidFill>
                            <a:schemeClr val="dk1"/>
                          </a:solidFill>
                          <a:effectLst/>
                          <a:latin typeface="+mn-lt"/>
                          <a:ea typeface="+mn-ea"/>
                          <a:cs typeface="+mn-cs"/>
                        </a:rPr>
                        <a:t>.</a:t>
                      </a:r>
                    </a:p>
                    <a:p>
                      <a:r>
                        <a:rPr lang="fr-FR" sz="1600" b="1" i="1" kern="1200" dirty="0" smtClean="0">
                          <a:solidFill>
                            <a:schemeClr val="dk1"/>
                          </a:solidFill>
                          <a:effectLst/>
                          <a:latin typeface="+mn-lt"/>
                          <a:ea typeface="+mn-ea"/>
                          <a:cs typeface="+mn-cs"/>
                        </a:rPr>
                        <a:t>Domaine du socle : 5</a:t>
                      </a:r>
                    </a:p>
                  </a:txBody>
                  <a:tcPr marL="54267" marR="54267" marT="54267" marB="542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fr-FR" sz="1600" dirty="0">
                          <a:effectLst/>
                        </a:rPr>
                        <a:t> </a:t>
                      </a:r>
                      <a:r>
                        <a:rPr lang="fr-FR" sz="1800" b="1" dirty="0">
                          <a:effectLst/>
                        </a:rPr>
                        <a:t>Compétences </a:t>
                      </a:r>
                      <a:r>
                        <a:rPr lang="fr-FR" sz="1800" b="1" dirty="0" smtClean="0">
                          <a:effectLst/>
                        </a:rPr>
                        <a:t>associées</a:t>
                      </a:r>
                      <a:endParaRPr lang="fr-FR" sz="1600" dirty="0">
                        <a:effectLst/>
                      </a:endParaRPr>
                    </a:p>
                    <a:p>
                      <a:pPr algn="just">
                        <a:lnSpc>
                          <a:spcPct val="107000"/>
                        </a:lnSpc>
                        <a:spcAft>
                          <a:spcPts val="0"/>
                        </a:spcAft>
                      </a:pPr>
                      <a:r>
                        <a:rPr lang="fr-FR" sz="1600" b="1" dirty="0" smtClean="0">
                          <a:effectLst/>
                        </a:rPr>
                        <a:t>Concevoir et produire tout ou partie d’un objet technique en équipe pour traduire une solution technologique répondant à un besoin</a:t>
                      </a:r>
                      <a:r>
                        <a:rPr lang="fr-FR" sz="1600" b="0" dirty="0" smtClean="0">
                          <a:effectLst/>
                        </a:rPr>
                        <a:t>.</a:t>
                      </a:r>
                    </a:p>
                    <a:p>
                      <a:pPr algn="just">
                        <a:lnSpc>
                          <a:spcPct val="107000"/>
                        </a:lnSpc>
                        <a:spcAft>
                          <a:spcPts val="0"/>
                        </a:spcAft>
                      </a:pPr>
                      <a:r>
                        <a:rPr lang="fr-FR" sz="1600" b="0" dirty="0" smtClean="0">
                          <a:effectLst/>
                        </a:rPr>
                        <a:t>Repérer et comprendre la communication et la gestion de l’information</a:t>
                      </a:r>
                    </a:p>
                    <a:p>
                      <a:pPr algn="just">
                        <a:lnSpc>
                          <a:spcPct val="107000"/>
                        </a:lnSpc>
                        <a:spcAft>
                          <a:spcPts val="0"/>
                        </a:spcAft>
                      </a:pPr>
                      <a:endParaRPr lang="fr-FR" sz="1600" b="0" dirty="0" smtClean="0">
                        <a:effectLst/>
                      </a:endParaRPr>
                    </a:p>
                  </a:txBody>
                  <a:tcPr marL="54267" marR="54267" marT="54267" marB="542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4248">
                <a:tc vMerge="1">
                  <a:txBody>
                    <a:bodyPr/>
                    <a:lstStyle/>
                    <a:p>
                      <a:endParaRPr lang="fr-FR"/>
                    </a:p>
                  </a:txBody>
                  <a:tcPr/>
                </a:tc>
                <a:tc>
                  <a:txBody>
                    <a:bodyPr/>
                    <a:lstStyle/>
                    <a:p>
                      <a:pPr marL="58420" algn="just">
                        <a:lnSpc>
                          <a:spcPct val="107000"/>
                        </a:lnSpc>
                        <a:spcAft>
                          <a:spcPts val="800"/>
                        </a:spcAft>
                      </a:pPr>
                      <a:r>
                        <a:rPr lang="fr-FR" sz="1800" b="1" dirty="0">
                          <a:effectLst/>
                        </a:rPr>
                        <a:t>Connaissances</a:t>
                      </a:r>
                    </a:p>
                    <a:p>
                      <a:r>
                        <a:rPr lang="fr-FR" sz="1600" b="1" kern="1200" dirty="0" smtClean="0">
                          <a:solidFill>
                            <a:schemeClr val="dk1"/>
                          </a:solidFill>
                          <a:effectLst/>
                          <a:latin typeface="+mn-lt"/>
                          <a:ea typeface="+mn-ea"/>
                          <a:cs typeface="+mn-cs"/>
                        </a:rPr>
                        <a:t>Processus, planning, protocoles, procédés de réalisation </a:t>
                      </a:r>
                      <a:r>
                        <a:rPr lang="fr-FR" sz="1600" kern="1200" dirty="0" smtClean="0">
                          <a:solidFill>
                            <a:schemeClr val="dk1"/>
                          </a:solidFill>
                          <a:effectLst/>
                          <a:latin typeface="+mn-lt"/>
                          <a:ea typeface="+mn-ea"/>
                          <a:cs typeface="+mn-cs"/>
                        </a:rPr>
                        <a:t>(outils, machines).</a:t>
                      </a:r>
                    </a:p>
                    <a:p>
                      <a:r>
                        <a:rPr lang="fr-FR" sz="1600" b="1" kern="1200" dirty="0" smtClean="0">
                          <a:solidFill>
                            <a:schemeClr val="dk1"/>
                          </a:solidFill>
                          <a:effectLst/>
                          <a:latin typeface="+mn-lt"/>
                          <a:ea typeface="+mn-ea"/>
                          <a:cs typeface="+mn-cs"/>
                        </a:rPr>
                        <a:t>Maquette, prototype</a:t>
                      </a:r>
                      <a:r>
                        <a:rPr lang="fr-FR" sz="1600" kern="1200" dirty="0" smtClean="0">
                          <a:solidFill>
                            <a:schemeClr val="dk1"/>
                          </a:solidFill>
                          <a:effectLst/>
                          <a:latin typeface="+mn-lt"/>
                          <a:ea typeface="+mn-ea"/>
                          <a:cs typeface="+mn-cs"/>
                        </a:rPr>
                        <a:t>.</a:t>
                      </a:r>
                    </a:p>
                    <a:p>
                      <a:r>
                        <a:rPr lang="fr-FR" sz="1600" b="1" kern="1200" dirty="0" smtClean="0">
                          <a:solidFill>
                            <a:schemeClr val="dk1"/>
                          </a:solidFill>
                          <a:effectLst/>
                          <a:latin typeface="+mn-lt"/>
                          <a:ea typeface="+mn-ea"/>
                          <a:cs typeface="+mn-cs"/>
                        </a:rPr>
                        <a:t>Machines, outils et consignes de sécurité</a:t>
                      </a:r>
                      <a:r>
                        <a:rPr lang="fr-FR" sz="1600" b="0" kern="1200" dirty="0" smtClean="0">
                          <a:solidFill>
                            <a:schemeClr val="dk1"/>
                          </a:solidFill>
                          <a:effectLst/>
                          <a:latin typeface="+mn-lt"/>
                          <a:ea typeface="+mn-ea"/>
                          <a:cs typeface="+mn-cs"/>
                        </a:rPr>
                        <a:t>.</a:t>
                      </a:r>
                    </a:p>
                    <a:p>
                      <a:r>
                        <a:rPr lang="fr-FR" sz="1600" b="1" kern="1200" dirty="0" smtClean="0">
                          <a:solidFill>
                            <a:schemeClr val="dk1"/>
                          </a:solidFill>
                          <a:effectLst/>
                          <a:latin typeface="+mn-lt"/>
                          <a:ea typeface="+mn-ea"/>
                          <a:cs typeface="+mn-cs"/>
                        </a:rPr>
                        <a:t>Vérification et contrôles </a:t>
                      </a:r>
                      <a:r>
                        <a:rPr lang="fr-FR" sz="1600" kern="1200" dirty="0" smtClean="0">
                          <a:solidFill>
                            <a:schemeClr val="dk1"/>
                          </a:solidFill>
                          <a:effectLst/>
                          <a:latin typeface="+mn-lt"/>
                          <a:ea typeface="+mn-ea"/>
                          <a:cs typeface="+mn-cs"/>
                        </a:rPr>
                        <a:t>(dimensions, fonctionnement).</a:t>
                      </a:r>
                    </a:p>
                    <a:p>
                      <a:r>
                        <a:rPr lang="fr-FR" sz="1600" kern="1200" dirty="0" smtClean="0">
                          <a:solidFill>
                            <a:schemeClr val="dk1"/>
                          </a:solidFill>
                          <a:effectLst/>
                          <a:latin typeface="+mn-lt"/>
                          <a:ea typeface="+mn-ea"/>
                          <a:cs typeface="+mn-cs"/>
                        </a:rPr>
                        <a:t>Environnement numérique de travail.</a:t>
                      </a:r>
                    </a:p>
                    <a:p>
                      <a:r>
                        <a:rPr lang="fr-FR" sz="1600" kern="1200" dirty="0" smtClean="0">
                          <a:solidFill>
                            <a:schemeClr val="dk1"/>
                          </a:solidFill>
                          <a:effectLst/>
                          <a:latin typeface="+mn-lt"/>
                          <a:ea typeface="+mn-ea"/>
                          <a:cs typeface="+mn-cs"/>
                        </a:rPr>
                        <a:t>Le stockage des données, </a:t>
                      </a:r>
                    </a:p>
                    <a:p>
                      <a:r>
                        <a:rPr lang="fr-FR" sz="1600" kern="1200" dirty="0" smtClean="0">
                          <a:solidFill>
                            <a:schemeClr val="dk1"/>
                          </a:solidFill>
                          <a:effectLst/>
                          <a:latin typeface="+mn-lt"/>
                          <a:ea typeface="+mn-ea"/>
                          <a:cs typeface="+mn-cs"/>
                        </a:rPr>
                        <a:t>Usage des moyens numériques dans un réseau.</a:t>
                      </a:r>
                    </a:p>
                    <a:p>
                      <a:r>
                        <a:rPr lang="fr-FR" sz="1600" kern="1200" dirty="0" smtClean="0">
                          <a:solidFill>
                            <a:schemeClr val="dk1"/>
                          </a:solidFill>
                          <a:effectLst/>
                          <a:latin typeface="+mn-lt"/>
                          <a:ea typeface="+mn-ea"/>
                          <a:cs typeface="+mn-cs"/>
                        </a:rPr>
                        <a:t>Usage de logiciels usuels.</a:t>
                      </a:r>
                    </a:p>
                  </a:txBody>
                  <a:tcPr marL="54267" marR="54267" marT="54267" marB="542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68684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t>     </a:t>
            </a:r>
            <a:r>
              <a:rPr lang="fr-FR" sz="2000" b="1" i="1" smtClean="0"/>
              <a:t>Un témoignage pour le cycle 3</a:t>
            </a:r>
            <a:endParaRPr lang="fr-FR" sz="2000" b="1" i="1" dirty="0">
              <a:solidFill>
                <a:srgbClr val="FFFFFF"/>
              </a:solidFill>
            </a:endParaRPr>
          </a:p>
        </p:txBody>
      </p:sp>
      <p:sp>
        <p:nvSpPr>
          <p:cNvPr id="5" name="Espace réservé du contenu 2"/>
          <p:cNvSpPr txBox="1">
            <a:spLocks/>
          </p:cNvSpPr>
          <p:nvPr/>
        </p:nvSpPr>
        <p:spPr bwMode="auto">
          <a:xfrm>
            <a:off x="755650" y="1557338"/>
            <a:ext cx="8135938"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charset="0"/>
              <a:buChar char="•"/>
              <a:defRPr sz="3200">
                <a:solidFill>
                  <a:schemeClr val="tx1"/>
                </a:solidFill>
                <a:latin typeface="Calibri" pitchFamily="34" charset="0"/>
              </a:defRPr>
            </a:lvl1pPr>
            <a:lvl2pPr defTabSz="457200" eaLnBrk="0" hangingPunct="0">
              <a:spcBef>
                <a:spcPct val="20000"/>
              </a:spcBef>
              <a:buFont typeface="Arial" charset="0"/>
              <a:buChar char="–"/>
              <a:defRPr sz="2800">
                <a:solidFill>
                  <a:schemeClr val="tx1"/>
                </a:solidFill>
                <a:latin typeface="Calibri" pitchFamily="34" charset="0"/>
              </a:defRPr>
            </a:lvl2pPr>
            <a:lvl3pPr marL="1143000" indent="-228600" defTabSz="457200" eaLnBrk="0" hangingPunct="0">
              <a:spcBef>
                <a:spcPct val="20000"/>
              </a:spcBef>
              <a:buFont typeface="Arial" charset="0"/>
              <a:buChar char="•"/>
              <a:defRPr sz="2400">
                <a:solidFill>
                  <a:schemeClr val="tx1"/>
                </a:solidFill>
                <a:latin typeface="Calibri" pitchFamily="34" charset="0"/>
              </a:defRPr>
            </a:lvl3pPr>
            <a:lvl4pPr marL="1600200" indent="-228600" defTabSz="457200" eaLnBrk="0" hangingPunct="0">
              <a:spcBef>
                <a:spcPct val="20000"/>
              </a:spcBef>
              <a:buFont typeface="Arial" charset="0"/>
              <a:buChar char="–"/>
              <a:defRPr sz="2000">
                <a:solidFill>
                  <a:schemeClr val="tx1"/>
                </a:solidFill>
                <a:latin typeface="Calibri" pitchFamily="34" charset="0"/>
              </a:defRPr>
            </a:lvl4pPr>
            <a:lvl5pPr marL="2057400" indent="-228600"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a:spcBef>
                <a:spcPts val="0"/>
              </a:spcBef>
              <a:buNone/>
            </a:pPr>
            <a:r>
              <a:rPr lang="fr-FR" sz="2400" b="1" dirty="0" smtClean="0"/>
              <a:t>Situation problème 6 : </a:t>
            </a:r>
          </a:p>
          <a:p>
            <a:pPr marL="0" algn="just">
              <a:spcBef>
                <a:spcPts val="0"/>
              </a:spcBef>
              <a:buNone/>
            </a:pPr>
            <a:r>
              <a:rPr lang="fr-FR" sz="2000" dirty="0" smtClean="0"/>
              <a:t>La société d’ornithologie se propose d’envoyer à ses adhérents les </a:t>
            </a:r>
            <a:r>
              <a:rPr lang="fr-FR" sz="2000" b="1" dirty="0" smtClean="0"/>
              <a:t>différents types de mangeoires</a:t>
            </a:r>
            <a:r>
              <a:rPr lang="fr-FR" sz="2000" dirty="0" smtClean="0"/>
              <a:t> accompagnés d’une </a:t>
            </a:r>
            <a:r>
              <a:rPr lang="fr-FR" sz="2000" b="1" dirty="0" smtClean="0"/>
              <a:t>plaquette de présentation et d’utilisation</a:t>
            </a:r>
            <a:r>
              <a:rPr lang="fr-FR" sz="2000" dirty="0" smtClean="0"/>
              <a:t>. </a:t>
            </a:r>
          </a:p>
          <a:p>
            <a:pPr marL="0" algn="just">
              <a:spcBef>
                <a:spcPts val="0"/>
              </a:spcBef>
              <a:buNone/>
            </a:pPr>
            <a:r>
              <a:rPr lang="fr-FR" sz="2000" dirty="0" smtClean="0"/>
              <a:t>Pour ce faire, elle demande à la classe de Camille de </a:t>
            </a:r>
            <a:r>
              <a:rPr lang="fr-FR" sz="2000" b="1" dirty="0" smtClean="0"/>
              <a:t>tester</a:t>
            </a:r>
            <a:r>
              <a:rPr lang="fr-FR" sz="2000" dirty="0" smtClean="0"/>
              <a:t> dans un premier temps les dispositifs et dans un deuxième temps  de </a:t>
            </a:r>
            <a:r>
              <a:rPr lang="fr-FR" sz="2000" b="1" dirty="0" smtClean="0"/>
              <a:t>rédiger</a:t>
            </a:r>
            <a:r>
              <a:rPr lang="fr-FR" sz="2000" dirty="0" smtClean="0"/>
              <a:t> les plaquettes.</a:t>
            </a:r>
            <a:endParaRPr lang="fr-FR" sz="2000" dirty="0" smtClean="0">
              <a:solidFill>
                <a:srgbClr val="0000FF"/>
              </a:solidFill>
              <a:ea typeface="ＭＳ Ｐゴシック"/>
              <a:cs typeface="ＭＳ Ｐゴシック"/>
            </a:endParaRPr>
          </a:p>
          <a:p>
            <a:pPr defTabSz="914400">
              <a:lnSpc>
                <a:spcPct val="150000"/>
              </a:lnSpc>
            </a:pPr>
            <a:endParaRPr lang="fr-FR" sz="2400" dirty="0">
              <a:ea typeface="ＭＳ Ｐゴシック"/>
              <a:cs typeface="ＭＳ Ｐゴシック"/>
            </a:endParaRPr>
          </a:p>
        </p:txBody>
      </p:sp>
      <p:sp>
        <p:nvSpPr>
          <p:cNvPr id="4100" name="Rectangle 2"/>
          <p:cNvSpPr>
            <a:spLocks noChangeArrowheads="1"/>
          </p:cNvSpPr>
          <p:nvPr/>
        </p:nvSpPr>
        <p:spPr bwMode="auto">
          <a:xfrm>
            <a:off x="684213" y="620713"/>
            <a:ext cx="69834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800" b="1" dirty="0" smtClean="0">
                <a:solidFill>
                  <a:srgbClr val="0062A8"/>
                </a:solidFill>
                <a:ea typeface="Arial" charset="0"/>
                <a:cs typeface="Calibri" pitchFamily="34" charset="0"/>
              </a:rPr>
              <a:t>Séquence 6 : validation des prototypes. Mise en place des mangeoires</a:t>
            </a:r>
            <a:endParaRPr lang="fr-FR" altLang="fr-FR" sz="2800" b="1" dirty="0">
              <a:ea typeface="Arial" charset="0"/>
              <a:cs typeface="Calibri" pitchFamily="34" charset="0"/>
            </a:endParaRP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3446" y="3671248"/>
            <a:ext cx="1600346" cy="2921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84327">
            <a:off x="773472" y="4186815"/>
            <a:ext cx="2886338" cy="2067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48823">
            <a:off x="6002343" y="4023774"/>
            <a:ext cx="2742178" cy="2318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4999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t>     </a:t>
            </a:r>
            <a:r>
              <a:rPr lang="fr-FR" sz="2000" b="1" i="1" smtClean="0"/>
              <a:t>Un témoignage pour le cycle 3</a:t>
            </a:r>
            <a:endParaRPr lang="fr-FR" sz="2000" b="1" i="1" dirty="0">
              <a:solidFill>
                <a:srgbClr val="FFFFFF"/>
              </a:solidFill>
            </a:endParaRPr>
          </a:p>
        </p:txBody>
      </p:sp>
      <p:sp>
        <p:nvSpPr>
          <p:cNvPr id="5" name="Espace réservé du contenu 2"/>
          <p:cNvSpPr txBox="1">
            <a:spLocks/>
          </p:cNvSpPr>
          <p:nvPr/>
        </p:nvSpPr>
        <p:spPr bwMode="auto">
          <a:xfrm>
            <a:off x="755650" y="1557338"/>
            <a:ext cx="8135938"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charset="0"/>
              <a:buChar char="•"/>
              <a:defRPr sz="3200">
                <a:solidFill>
                  <a:schemeClr val="tx1"/>
                </a:solidFill>
                <a:latin typeface="Calibri" pitchFamily="34" charset="0"/>
              </a:defRPr>
            </a:lvl1pPr>
            <a:lvl2pPr defTabSz="457200" eaLnBrk="0" hangingPunct="0">
              <a:spcBef>
                <a:spcPct val="20000"/>
              </a:spcBef>
              <a:buFont typeface="Arial" charset="0"/>
              <a:buChar char="–"/>
              <a:defRPr sz="2800">
                <a:solidFill>
                  <a:schemeClr val="tx1"/>
                </a:solidFill>
                <a:latin typeface="Calibri" pitchFamily="34" charset="0"/>
              </a:defRPr>
            </a:lvl2pPr>
            <a:lvl3pPr marL="1143000" indent="-228600" defTabSz="457200" eaLnBrk="0" hangingPunct="0">
              <a:spcBef>
                <a:spcPct val="20000"/>
              </a:spcBef>
              <a:buFont typeface="Arial" charset="0"/>
              <a:buChar char="•"/>
              <a:defRPr sz="2400">
                <a:solidFill>
                  <a:schemeClr val="tx1"/>
                </a:solidFill>
                <a:latin typeface="Calibri" pitchFamily="34" charset="0"/>
              </a:defRPr>
            </a:lvl3pPr>
            <a:lvl4pPr marL="1600200" indent="-228600" defTabSz="457200" eaLnBrk="0" hangingPunct="0">
              <a:spcBef>
                <a:spcPct val="20000"/>
              </a:spcBef>
              <a:buFont typeface="Arial" charset="0"/>
              <a:buChar char="–"/>
              <a:defRPr sz="2000">
                <a:solidFill>
                  <a:schemeClr val="tx1"/>
                </a:solidFill>
                <a:latin typeface="Calibri" pitchFamily="34" charset="0"/>
              </a:defRPr>
            </a:lvl4pPr>
            <a:lvl5pPr marL="2057400" indent="-228600"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a:spcBef>
                <a:spcPts val="0"/>
              </a:spcBef>
              <a:buNone/>
            </a:pPr>
            <a:r>
              <a:rPr lang="fr-FR" sz="2400" b="1" dirty="0" smtClean="0"/>
              <a:t>Problème à résoudre</a:t>
            </a:r>
            <a:r>
              <a:rPr lang="fr-FR" sz="2400" dirty="0" smtClean="0"/>
              <a:t> : </a:t>
            </a:r>
          </a:p>
          <a:p>
            <a:pPr marL="0">
              <a:spcBef>
                <a:spcPts val="0"/>
              </a:spcBef>
              <a:buNone/>
            </a:pPr>
            <a:r>
              <a:rPr lang="fr-FR" sz="2000" dirty="0" smtClean="0"/>
              <a:t>Vous devez :</a:t>
            </a:r>
          </a:p>
          <a:p>
            <a:pPr marL="0">
              <a:spcBef>
                <a:spcPts val="0"/>
              </a:spcBef>
              <a:buNone/>
            </a:pPr>
            <a:r>
              <a:rPr lang="fr-FR" sz="2000" dirty="0" smtClean="0"/>
              <a:t>- Aider Camille à mettre en place une </a:t>
            </a:r>
            <a:r>
              <a:rPr lang="fr-FR" sz="2000" b="1" dirty="0" smtClean="0"/>
              <a:t>fiche</a:t>
            </a:r>
            <a:r>
              <a:rPr lang="fr-FR" sz="2000" dirty="0" smtClean="0"/>
              <a:t> permettant d’observer si la mangeoire est bien adaptée à l’espèce d’oiseau qui lui était destinée.</a:t>
            </a:r>
          </a:p>
          <a:p>
            <a:pPr marL="0">
              <a:spcBef>
                <a:spcPts val="0"/>
              </a:spcBef>
              <a:buNone/>
            </a:pPr>
            <a:r>
              <a:rPr lang="fr-FR" sz="2000" dirty="0" smtClean="0"/>
              <a:t>- </a:t>
            </a:r>
            <a:r>
              <a:rPr lang="fr-FR" sz="2000" dirty="0"/>
              <a:t>R</a:t>
            </a:r>
            <a:r>
              <a:rPr lang="fr-FR" sz="2000" dirty="0" smtClean="0"/>
              <a:t>édiger un </a:t>
            </a:r>
            <a:r>
              <a:rPr lang="fr-FR" sz="2000" b="1" dirty="0" smtClean="0"/>
              <a:t>document de présentation et d’utilisation </a:t>
            </a:r>
            <a:r>
              <a:rPr lang="fr-FR" sz="2000" dirty="0" smtClean="0"/>
              <a:t>pour chaque type de mangeoire. </a:t>
            </a:r>
          </a:p>
          <a:p>
            <a:pPr marL="0" algn="just">
              <a:spcBef>
                <a:spcPts val="0"/>
              </a:spcBef>
              <a:buNone/>
            </a:pPr>
            <a:r>
              <a:rPr lang="fr-FR" sz="2400" dirty="0" smtClean="0"/>
              <a:t> </a:t>
            </a:r>
            <a:endParaRPr lang="fr-FR" sz="2400" dirty="0"/>
          </a:p>
        </p:txBody>
      </p:sp>
      <p:sp>
        <p:nvSpPr>
          <p:cNvPr id="4100" name="Rectangle 2"/>
          <p:cNvSpPr>
            <a:spLocks noChangeArrowheads="1"/>
          </p:cNvSpPr>
          <p:nvPr/>
        </p:nvSpPr>
        <p:spPr bwMode="auto">
          <a:xfrm>
            <a:off x="684213" y="620713"/>
            <a:ext cx="69834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800" b="1" dirty="0" smtClean="0">
                <a:solidFill>
                  <a:srgbClr val="0062A8"/>
                </a:solidFill>
                <a:ea typeface="Arial" charset="0"/>
                <a:cs typeface="Calibri" pitchFamily="34" charset="0"/>
              </a:rPr>
              <a:t>Séquence 6 : validation des prototypes. Mise en place des mangeoires</a:t>
            </a:r>
            <a:endParaRPr lang="fr-FR" altLang="fr-FR" sz="2800" b="1" dirty="0">
              <a:ea typeface="Arial" charset="0"/>
              <a:cs typeface="Calibri" pitchFamily="34" charset="0"/>
            </a:endParaRPr>
          </a:p>
        </p:txBody>
      </p:sp>
      <p:pic>
        <p:nvPicPr>
          <p:cNvPr id="6" name="Picture 2"/>
          <p:cNvPicPr>
            <a:picLocks noChangeAspect="1" noChangeArrowheads="1"/>
          </p:cNvPicPr>
          <p:nvPr/>
        </p:nvPicPr>
        <p:blipFill>
          <a:blip r:embed="rId2"/>
          <a:srcRect/>
          <a:stretch>
            <a:fillRect/>
          </a:stretch>
        </p:blipFill>
        <p:spPr bwMode="auto">
          <a:xfrm>
            <a:off x="5984166" y="3309953"/>
            <a:ext cx="2666441" cy="3250867"/>
          </a:xfrm>
          <a:prstGeom prst="rect">
            <a:avLst/>
          </a:prstGeom>
          <a:noFill/>
          <a:ln w="9525">
            <a:solidFill>
              <a:schemeClr val="accent1"/>
            </a:solidFill>
            <a:miter lim="800000"/>
            <a:headEnd/>
            <a:tailEnd/>
          </a:ln>
          <a:effectLst/>
        </p:spPr>
      </p:pic>
      <p:pic>
        <p:nvPicPr>
          <p:cNvPr id="7"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4228426"/>
            <a:ext cx="3701900" cy="14139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4"/>
          <a:srcRect/>
          <a:stretch>
            <a:fillRect/>
          </a:stretch>
        </p:blipFill>
        <p:spPr bwMode="auto">
          <a:xfrm rot="908982">
            <a:off x="3703587" y="3694509"/>
            <a:ext cx="2240063" cy="2481754"/>
          </a:xfrm>
          <a:prstGeom prst="rect">
            <a:avLst/>
          </a:prstGeom>
          <a:noFill/>
          <a:ln w="9525">
            <a:noFill/>
            <a:miter lim="800000"/>
            <a:headEnd/>
            <a:tailEnd/>
          </a:ln>
          <a:effectLst/>
        </p:spPr>
      </p:pic>
    </p:spTree>
    <p:extLst>
      <p:ext uri="{BB962C8B-B14F-4D97-AF65-F5344CB8AC3E}">
        <p14:creationId xmlns:p14="http://schemas.microsoft.com/office/powerpoint/2010/main" val="1494999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t>     </a:t>
            </a:r>
            <a:r>
              <a:rPr lang="fr-FR" sz="2000" b="1" i="1" smtClean="0"/>
              <a:t>Un témoignage pour le cycle 3</a:t>
            </a:r>
            <a:endParaRPr lang="fr-FR" sz="2000" b="1" i="1" dirty="0">
              <a:solidFill>
                <a:srgbClr val="FFFFFF"/>
              </a:solidFill>
            </a:endParaRPr>
          </a:p>
        </p:txBody>
      </p:sp>
      <p:sp>
        <p:nvSpPr>
          <p:cNvPr id="5" name="Espace réservé du contenu 2"/>
          <p:cNvSpPr txBox="1">
            <a:spLocks/>
          </p:cNvSpPr>
          <p:nvPr/>
        </p:nvSpPr>
        <p:spPr bwMode="auto">
          <a:xfrm>
            <a:off x="755650" y="1557338"/>
            <a:ext cx="8135938"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charset="0"/>
              <a:buChar char="•"/>
              <a:defRPr sz="3200">
                <a:solidFill>
                  <a:schemeClr val="tx1"/>
                </a:solidFill>
                <a:latin typeface="Calibri" pitchFamily="34" charset="0"/>
              </a:defRPr>
            </a:lvl1pPr>
            <a:lvl2pPr defTabSz="457200" eaLnBrk="0" hangingPunct="0">
              <a:spcBef>
                <a:spcPct val="20000"/>
              </a:spcBef>
              <a:buFont typeface="Arial" charset="0"/>
              <a:buChar char="–"/>
              <a:defRPr sz="2800">
                <a:solidFill>
                  <a:schemeClr val="tx1"/>
                </a:solidFill>
                <a:latin typeface="Calibri" pitchFamily="34" charset="0"/>
              </a:defRPr>
            </a:lvl2pPr>
            <a:lvl3pPr marL="1143000" indent="-228600" defTabSz="457200" eaLnBrk="0" hangingPunct="0">
              <a:spcBef>
                <a:spcPct val="20000"/>
              </a:spcBef>
              <a:buFont typeface="Arial" charset="0"/>
              <a:buChar char="•"/>
              <a:defRPr sz="2400">
                <a:solidFill>
                  <a:schemeClr val="tx1"/>
                </a:solidFill>
                <a:latin typeface="Calibri" pitchFamily="34" charset="0"/>
              </a:defRPr>
            </a:lvl3pPr>
            <a:lvl4pPr marL="1600200" indent="-228600" defTabSz="457200" eaLnBrk="0" hangingPunct="0">
              <a:spcBef>
                <a:spcPct val="20000"/>
              </a:spcBef>
              <a:buFont typeface="Arial" charset="0"/>
              <a:buChar char="–"/>
              <a:defRPr sz="2000">
                <a:solidFill>
                  <a:schemeClr val="tx1"/>
                </a:solidFill>
                <a:latin typeface="Calibri" pitchFamily="34" charset="0"/>
              </a:defRPr>
            </a:lvl4pPr>
            <a:lvl5pPr marL="2057400" indent="-228600"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a:spcBef>
                <a:spcPts val="0"/>
              </a:spcBef>
              <a:buNone/>
            </a:pPr>
            <a:r>
              <a:rPr lang="fr-FR" sz="2400" b="1" dirty="0" smtClean="0"/>
              <a:t>Production attendue : </a:t>
            </a:r>
            <a:endParaRPr lang="fr-FR" sz="2400" dirty="0" smtClean="0"/>
          </a:p>
          <a:p>
            <a:pPr marL="0">
              <a:spcBef>
                <a:spcPts val="0"/>
              </a:spcBef>
              <a:buNone/>
            </a:pPr>
            <a:r>
              <a:rPr lang="fr-FR" sz="2000" b="1" dirty="0" smtClean="0"/>
              <a:t>Fiche de validation </a:t>
            </a:r>
            <a:r>
              <a:rPr lang="fr-FR" sz="2000" dirty="0" smtClean="0"/>
              <a:t>des mangeoires.</a:t>
            </a:r>
          </a:p>
          <a:p>
            <a:pPr marL="0">
              <a:spcBef>
                <a:spcPts val="0"/>
              </a:spcBef>
              <a:buNone/>
            </a:pPr>
            <a:r>
              <a:rPr lang="fr-FR" sz="2000" b="1" dirty="0" smtClean="0"/>
              <a:t>Plaquette</a:t>
            </a:r>
            <a:r>
              <a:rPr lang="fr-FR" sz="2000" dirty="0" smtClean="0"/>
              <a:t> d’accompagnement des prototypes de mangeoires.</a:t>
            </a:r>
            <a:endParaRPr lang="fr-FR" sz="2000" dirty="0" smtClean="0">
              <a:solidFill>
                <a:srgbClr val="0000FF"/>
              </a:solidFill>
              <a:ea typeface="ＭＳ Ｐゴシック"/>
              <a:cs typeface="ＭＳ Ｐゴシック"/>
            </a:endParaRPr>
          </a:p>
          <a:p>
            <a:pPr defTabSz="914400">
              <a:lnSpc>
                <a:spcPct val="150000"/>
              </a:lnSpc>
            </a:pPr>
            <a:endParaRPr lang="fr-FR" sz="2400" dirty="0">
              <a:ea typeface="ＭＳ Ｐゴシック"/>
              <a:cs typeface="ＭＳ Ｐゴシック"/>
            </a:endParaRPr>
          </a:p>
        </p:txBody>
      </p:sp>
      <p:sp>
        <p:nvSpPr>
          <p:cNvPr id="4100" name="Rectangle 2"/>
          <p:cNvSpPr>
            <a:spLocks noChangeArrowheads="1"/>
          </p:cNvSpPr>
          <p:nvPr/>
        </p:nvSpPr>
        <p:spPr bwMode="auto">
          <a:xfrm>
            <a:off x="684213" y="620713"/>
            <a:ext cx="69834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800" b="1" dirty="0" smtClean="0">
                <a:solidFill>
                  <a:srgbClr val="0062A8"/>
                </a:solidFill>
                <a:ea typeface="Arial" charset="0"/>
                <a:cs typeface="Calibri" pitchFamily="34" charset="0"/>
              </a:rPr>
              <a:t>Séquence 6 : validation des prototypes. Mise en place des mangeoires</a:t>
            </a:r>
            <a:endParaRPr lang="fr-FR" altLang="fr-FR" sz="2800" b="1" dirty="0">
              <a:ea typeface="Arial" charset="0"/>
              <a:cs typeface="Calibri" pitchFamily="34" charset="0"/>
            </a:endParaRPr>
          </a:p>
        </p:txBody>
      </p:sp>
      <p:pic>
        <p:nvPicPr>
          <p:cNvPr id="58370" name="Picture 2"/>
          <p:cNvPicPr>
            <a:picLocks noChangeAspect="1" noChangeArrowheads="1"/>
          </p:cNvPicPr>
          <p:nvPr/>
        </p:nvPicPr>
        <p:blipFill>
          <a:blip r:embed="rId2"/>
          <a:srcRect/>
          <a:stretch>
            <a:fillRect/>
          </a:stretch>
        </p:blipFill>
        <p:spPr bwMode="auto">
          <a:xfrm>
            <a:off x="5984166" y="3016155"/>
            <a:ext cx="2907422" cy="3544665"/>
          </a:xfrm>
          <a:prstGeom prst="rect">
            <a:avLst/>
          </a:prstGeom>
          <a:noFill/>
          <a:ln w="9525">
            <a:solidFill>
              <a:schemeClr val="accent1"/>
            </a:solidFill>
            <a:miter lim="800000"/>
            <a:headEnd/>
            <a:tailEnd/>
          </a:ln>
          <a:effec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552" y="3222577"/>
            <a:ext cx="4642938" cy="3131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4999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t>     </a:t>
            </a:r>
            <a:r>
              <a:rPr lang="fr-FR" sz="2000" b="1" i="1" smtClean="0"/>
              <a:t>Un témoignage pour le cycle 3</a:t>
            </a:r>
            <a:endParaRPr lang="fr-FR" sz="2000" b="1" i="1" dirty="0">
              <a:solidFill>
                <a:srgbClr val="FFFFFF"/>
              </a:solidFill>
            </a:endParaRPr>
          </a:p>
        </p:txBody>
      </p:sp>
      <p:sp>
        <p:nvSpPr>
          <p:cNvPr id="5" name="Espace réservé du contenu 2"/>
          <p:cNvSpPr txBox="1">
            <a:spLocks/>
          </p:cNvSpPr>
          <p:nvPr/>
        </p:nvSpPr>
        <p:spPr bwMode="auto">
          <a:xfrm>
            <a:off x="755650" y="1557338"/>
            <a:ext cx="8135938"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charset="0"/>
              <a:buChar char="•"/>
              <a:defRPr sz="3200">
                <a:solidFill>
                  <a:schemeClr val="tx1"/>
                </a:solidFill>
                <a:latin typeface="Calibri" pitchFamily="34" charset="0"/>
              </a:defRPr>
            </a:lvl1pPr>
            <a:lvl2pPr defTabSz="457200" eaLnBrk="0" hangingPunct="0">
              <a:spcBef>
                <a:spcPct val="20000"/>
              </a:spcBef>
              <a:buFont typeface="Arial" charset="0"/>
              <a:buChar char="–"/>
              <a:defRPr sz="2800">
                <a:solidFill>
                  <a:schemeClr val="tx1"/>
                </a:solidFill>
                <a:latin typeface="Calibri" pitchFamily="34" charset="0"/>
              </a:defRPr>
            </a:lvl2pPr>
            <a:lvl3pPr marL="1143000" indent="-228600" defTabSz="457200" eaLnBrk="0" hangingPunct="0">
              <a:spcBef>
                <a:spcPct val="20000"/>
              </a:spcBef>
              <a:buFont typeface="Arial" charset="0"/>
              <a:buChar char="•"/>
              <a:defRPr sz="2400">
                <a:solidFill>
                  <a:schemeClr val="tx1"/>
                </a:solidFill>
                <a:latin typeface="Calibri" pitchFamily="34" charset="0"/>
              </a:defRPr>
            </a:lvl3pPr>
            <a:lvl4pPr marL="1600200" indent="-228600" defTabSz="457200" eaLnBrk="0" hangingPunct="0">
              <a:spcBef>
                <a:spcPct val="20000"/>
              </a:spcBef>
              <a:buFont typeface="Arial" charset="0"/>
              <a:buChar char="–"/>
              <a:defRPr sz="2000">
                <a:solidFill>
                  <a:schemeClr val="tx1"/>
                </a:solidFill>
                <a:latin typeface="Calibri" pitchFamily="34" charset="0"/>
              </a:defRPr>
            </a:lvl4pPr>
            <a:lvl5pPr marL="2057400" indent="-228600"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defTabSz="914400">
              <a:lnSpc>
                <a:spcPct val="150000"/>
              </a:lnSpc>
              <a:buNone/>
            </a:pPr>
            <a:endParaRPr lang="fr-FR" sz="2400" dirty="0" smtClean="0">
              <a:solidFill>
                <a:srgbClr val="0000FF"/>
              </a:solidFill>
              <a:ea typeface="ＭＳ Ｐゴシック"/>
              <a:cs typeface="ＭＳ Ｐゴシック"/>
            </a:endParaRPr>
          </a:p>
          <a:p>
            <a:pPr marL="0" indent="0" defTabSz="914400">
              <a:lnSpc>
                <a:spcPct val="150000"/>
              </a:lnSpc>
              <a:buNone/>
            </a:pPr>
            <a:endParaRPr lang="fr-FR" sz="2400" dirty="0" smtClean="0">
              <a:solidFill>
                <a:srgbClr val="0000FF"/>
              </a:solidFill>
              <a:ea typeface="ＭＳ Ｐゴシック"/>
              <a:cs typeface="ＭＳ Ｐゴシック"/>
            </a:endParaRPr>
          </a:p>
          <a:p>
            <a:pPr defTabSz="914400">
              <a:lnSpc>
                <a:spcPct val="150000"/>
              </a:lnSpc>
            </a:pPr>
            <a:endParaRPr lang="fr-FR" sz="2400" dirty="0">
              <a:ea typeface="ＭＳ Ｐゴシック"/>
              <a:cs typeface="ＭＳ Ｐゴシック"/>
            </a:endParaRPr>
          </a:p>
        </p:txBody>
      </p:sp>
      <p:sp>
        <p:nvSpPr>
          <p:cNvPr id="4100" name="Rectangle 2"/>
          <p:cNvSpPr>
            <a:spLocks noChangeArrowheads="1"/>
          </p:cNvSpPr>
          <p:nvPr/>
        </p:nvSpPr>
        <p:spPr bwMode="auto">
          <a:xfrm>
            <a:off x="684213" y="620713"/>
            <a:ext cx="69834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800" b="1" dirty="0" smtClean="0">
                <a:solidFill>
                  <a:srgbClr val="0062A8"/>
                </a:solidFill>
                <a:ea typeface="Arial" charset="0"/>
                <a:cs typeface="Calibri" pitchFamily="34" charset="0"/>
              </a:rPr>
              <a:t>Séquence 6 : validation des prototypes. Mise en place des mangeoires</a:t>
            </a:r>
            <a:endParaRPr lang="fr-FR" altLang="fr-FR" sz="2800" b="1" dirty="0">
              <a:ea typeface="Arial" charset="0"/>
              <a:cs typeface="Calibri" pitchFamily="34"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1774242943"/>
              </p:ext>
            </p:extLst>
          </p:nvPr>
        </p:nvGraphicFramePr>
        <p:xfrm>
          <a:off x="684213" y="494944"/>
          <a:ext cx="8135938" cy="5868111"/>
        </p:xfrm>
        <a:graphic>
          <a:graphicData uri="http://schemas.openxmlformats.org/drawingml/2006/table">
            <a:tbl>
              <a:tblPr>
                <a:tableStyleId>{5C22544A-7EE6-4342-B048-85BDC9FD1C3A}</a:tableStyleId>
              </a:tblPr>
              <a:tblGrid>
                <a:gridCol w="4067969"/>
                <a:gridCol w="4067969"/>
              </a:tblGrid>
              <a:tr h="1723771">
                <a:tc rowSpan="2">
                  <a:txBody>
                    <a:bodyPr/>
                    <a:lstStyle/>
                    <a:p>
                      <a:pPr marL="20955" algn="l">
                        <a:lnSpc>
                          <a:spcPct val="107000"/>
                        </a:lnSpc>
                        <a:spcAft>
                          <a:spcPts val="800"/>
                        </a:spcAft>
                      </a:pPr>
                      <a:r>
                        <a:rPr lang="fr-FR" sz="1800" b="1" dirty="0">
                          <a:effectLst/>
                        </a:rPr>
                        <a:t>Compétences travaillées (socle commun)</a:t>
                      </a:r>
                    </a:p>
                    <a:p>
                      <a:r>
                        <a:rPr lang="fr-FR" sz="1600" b="1" kern="1200" dirty="0" smtClean="0">
                          <a:solidFill>
                            <a:srgbClr val="FF0000"/>
                          </a:solidFill>
                          <a:effectLst/>
                          <a:latin typeface="+mn-lt"/>
                          <a:ea typeface="+mn-ea"/>
                          <a:cs typeface="+mn-cs"/>
                        </a:rPr>
                        <a:t>Pratiquer des démarches scientifiques et technologiques</a:t>
                      </a:r>
                    </a:p>
                    <a:p>
                      <a:r>
                        <a:rPr lang="fr-FR" sz="1600" b="1" kern="1200" dirty="0" smtClean="0">
                          <a:solidFill>
                            <a:schemeClr val="dk1"/>
                          </a:solidFill>
                          <a:effectLst/>
                          <a:latin typeface="+mn-lt"/>
                          <a:ea typeface="+mn-ea"/>
                          <a:cs typeface="+mn-cs"/>
                        </a:rPr>
                        <a:t>Interpréter un résultat, en tirer une conclusion</a:t>
                      </a:r>
                      <a:r>
                        <a:rPr lang="fr-FR" sz="1600" b="0" kern="1200" dirty="0" smtClean="0">
                          <a:solidFill>
                            <a:schemeClr val="dk1"/>
                          </a:solidFill>
                          <a:effectLst/>
                          <a:latin typeface="+mn-lt"/>
                          <a:ea typeface="+mn-ea"/>
                          <a:cs typeface="+mn-cs"/>
                        </a:rPr>
                        <a:t>. </a:t>
                      </a:r>
                    </a:p>
                    <a:p>
                      <a:r>
                        <a:rPr lang="fr-FR" sz="1600" b="1" kern="1200" dirty="0" smtClean="0">
                          <a:solidFill>
                            <a:schemeClr val="dk1"/>
                          </a:solidFill>
                          <a:effectLst/>
                          <a:latin typeface="+mn-lt"/>
                          <a:ea typeface="+mn-ea"/>
                          <a:cs typeface="+mn-cs"/>
                        </a:rPr>
                        <a:t>Formaliser une partie de sa recherche sous une forme écrite ou orale</a:t>
                      </a:r>
                      <a:r>
                        <a:rPr lang="fr-FR" sz="1600" b="0" kern="1200" dirty="0" smtClean="0">
                          <a:solidFill>
                            <a:schemeClr val="dk1"/>
                          </a:solidFill>
                          <a:effectLst/>
                          <a:latin typeface="+mn-lt"/>
                          <a:ea typeface="+mn-ea"/>
                          <a:cs typeface="+mn-cs"/>
                        </a:rPr>
                        <a:t>.</a:t>
                      </a:r>
                    </a:p>
                    <a:p>
                      <a:r>
                        <a:rPr lang="fr-FR" sz="1600" b="1" i="1" kern="1200" dirty="0" smtClean="0">
                          <a:solidFill>
                            <a:schemeClr val="dk1"/>
                          </a:solidFill>
                          <a:effectLst/>
                          <a:latin typeface="+mn-lt"/>
                          <a:ea typeface="+mn-ea"/>
                          <a:cs typeface="+mn-cs"/>
                        </a:rPr>
                        <a:t>Domaine du socle : 4</a:t>
                      </a:r>
                    </a:p>
                    <a:p>
                      <a:r>
                        <a:rPr lang="fr-FR" sz="1600" b="1" kern="1200" dirty="0" smtClean="0">
                          <a:solidFill>
                            <a:srgbClr val="FF0000"/>
                          </a:solidFill>
                          <a:effectLst/>
                          <a:latin typeface="+mn-lt"/>
                          <a:ea typeface="+mn-ea"/>
                          <a:cs typeface="+mn-cs"/>
                        </a:rPr>
                        <a:t>S’approprier des outils et des méthodes</a:t>
                      </a:r>
                    </a:p>
                    <a:p>
                      <a:r>
                        <a:rPr lang="fr-FR" sz="1600" b="1" kern="1200" dirty="0" smtClean="0">
                          <a:solidFill>
                            <a:schemeClr val="dk1"/>
                          </a:solidFill>
                          <a:effectLst/>
                          <a:latin typeface="+mn-lt"/>
                          <a:ea typeface="+mn-ea"/>
                          <a:cs typeface="+mn-cs"/>
                        </a:rPr>
                        <a:t>Utiliser le matériel adapté pour réaliser une production</a:t>
                      </a:r>
                      <a:r>
                        <a:rPr lang="fr-FR" sz="1600" b="0" kern="1200" dirty="0" smtClean="0">
                          <a:solidFill>
                            <a:schemeClr val="dk1"/>
                          </a:solidFill>
                          <a:effectLst/>
                          <a:latin typeface="+mn-lt"/>
                          <a:ea typeface="+mn-ea"/>
                          <a:cs typeface="+mn-cs"/>
                        </a:rPr>
                        <a:t>.</a:t>
                      </a:r>
                    </a:p>
                    <a:p>
                      <a:r>
                        <a:rPr lang="fr-FR" sz="1600" b="1" kern="1200" dirty="0" smtClean="0">
                          <a:solidFill>
                            <a:schemeClr val="dk1"/>
                          </a:solidFill>
                          <a:effectLst/>
                          <a:latin typeface="+mn-lt"/>
                          <a:ea typeface="+mn-ea"/>
                          <a:cs typeface="+mn-cs"/>
                        </a:rPr>
                        <a:t>Garder une trace écrite ou numérique des observations réalisées</a:t>
                      </a:r>
                      <a:r>
                        <a:rPr lang="fr-FR" sz="1600" b="0" kern="1200" dirty="0" smtClean="0">
                          <a:solidFill>
                            <a:schemeClr val="dk1"/>
                          </a:solidFill>
                          <a:effectLst/>
                          <a:latin typeface="+mn-lt"/>
                          <a:ea typeface="+mn-ea"/>
                          <a:cs typeface="+mn-cs"/>
                        </a:rPr>
                        <a:t>.</a:t>
                      </a:r>
                    </a:p>
                    <a:p>
                      <a:r>
                        <a:rPr lang="fr-FR" sz="1600" b="1" i="1" kern="1200" dirty="0" smtClean="0">
                          <a:solidFill>
                            <a:schemeClr val="dk1"/>
                          </a:solidFill>
                          <a:effectLst/>
                          <a:latin typeface="+mn-lt"/>
                          <a:ea typeface="+mn-ea"/>
                          <a:cs typeface="+mn-cs"/>
                        </a:rPr>
                        <a:t>Domaine du socle : 2</a:t>
                      </a:r>
                    </a:p>
                    <a:p>
                      <a:r>
                        <a:rPr lang="fr-FR" sz="1600" b="1" kern="1200" dirty="0" smtClean="0">
                          <a:solidFill>
                            <a:srgbClr val="FF0000"/>
                          </a:solidFill>
                          <a:effectLst/>
                          <a:latin typeface="+mn-lt"/>
                          <a:ea typeface="+mn-ea"/>
                          <a:cs typeface="+mn-cs"/>
                        </a:rPr>
                        <a:t>Pratiquer des langages</a:t>
                      </a:r>
                    </a:p>
                    <a:p>
                      <a:r>
                        <a:rPr lang="fr-FR" sz="1600" b="0" kern="1200" dirty="0" smtClean="0">
                          <a:solidFill>
                            <a:schemeClr val="dk1"/>
                          </a:solidFill>
                          <a:effectLst/>
                          <a:latin typeface="+mn-lt"/>
                          <a:ea typeface="+mn-ea"/>
                          <a:cs typeface="+mn-cs"/>
                        </a:rPr>
                        <a:t>Rendre compte des observations en utilisant un vocabulaire précis.</a:t>
                      </a:r>
                    </a:p>
                    <a:p>
                      <a:r>
                        <a:rPr lang="fr-FR" sz="1600" b="1" kern="1200" dirty="0" smtClean="0">
                          <a:solidFill>
                            <a:schemeClr val="dk1"/>
                          </a:solidFill>
                          <a:effectLst/>
                          <a:latin typeface="+mn-lt"/>
                          <a:ea typeface="+mn-ea"/>
                          <a:cs typeface="+mn-cs"/>
                        </a:rPr>
                        <a:t>Expliquer un phénomène à l’oral et à l’écrit</a:t>
                      </a:r>
                      <a:r>
                        <a:rPr lang="fr-FR" sz="1600" b="0" kern="1200" dirty="0" smtClean="0">
                          <a:solidFill>
                            <a:schemeClr val="dk1"/>
                          </a:solidFill>
                          <a:effectLst/>
                          <a:latin typeface="+mn-lt"/>
                          <a:ea typeface="+mn-ea"/>
                          <a:cs typeface="+mn-cs"/>
                        </a:rPr>
                        <a:t>.</a:t>
                      </a:r>
                    </a:p>
                    <a:p>
                      <a:r>
                        <a:rPr lang="fr-FR" sz="1600" b="1" i="1" kern="1200" dirty="0" smtClean="0">
                          <a:solidFill>
                            <a:schemeClr val="dk1"/>
                          </a:solidFill>
                          <a:effectLst/>
                          <a:latin typeface="+mn-lt"/>
                          <a:ea typeface="+mn-ea"/>
                          <a:cs typeface="+mn-cs"/>
                        </a:rPr>
                        <a:t>Domaine du socle : 1</a:t>
                      </a:r>
                    </a:p>
                    <a:p>
                      <a:r>
                        <a:rPr lang="fr-FR" sz="1600" b="1" kern="1200" dirty="0" smtClean="0">
                          <a:solidFill>
                            <a:srgbClr val="FF0000"/>
                          </a:solidFill>
                          <a:effectLst/>
                          <a:latin typeface="+mn-lt"/>
                          <a:ea typeface="+mn-ea"/>
                          <a:cs typeface="+mn-cs"/>
                        </a:rPr>
                        <a:t>Mobiliser des outils numériques</a:t>
                      </a:r>
                    </a:p>
                    <a:p>
                      <a:r>
                        <a:rPr lang="fr-FR" sz="1600" b="1" kern="1200" dirty="0" smtClean="0">
                          <a:solidFill>
                            <a:schemeClr val="dk1"/>
                          </a:solidFill>
                          <a:effectLst/>
                          <a:latin typeface="+mn-lt"/>
                          <a:ea typeface="+mn-ea"/>
                          <a:cs typeface="+mn-cs"/>
                        </a:rPr>
                        <a:t>Utiliser des outils numériques pour traiter des données</a:t>
                      </a:r>
                      <a:r>
                        <a:rPr lang="fr-FR" sz="1600" b="0" kern="1200" dirty="0" smtClean="0">
                          <a:solidFill>
                            <a:schemeClr val="dk1"/>
                          </a:solidFill>
                          <a:effectLst/>
                          <a:latin typeface="+mn-lt"/>
                          <a:ea typeface="+mn-ea"/>
                          <a:cs typeface="+mn-cs"/>
                        </a:rPr>
                        <a:t>.</a:t>
                      </a:r>
                    </a:p>
                    <a:p>
                      <a:r>
                        <a:rPr lang="fr-FR" sz="1600" b="1" i="1" kern="1200" dirty="0" smtClean="0">
                          <a:solidFill>
                            <a:schemeClr val="dk1"/>
                          </a:solidFill>
                          <a:effectLst/>
                          <a:latin typeface="+mn-lt"/>
                          <a:ea typeface="+mn-ea"/>
                          <a:cs typeface="+mn-cs"/>
                        </a:rPr>
                        <a:t>Domaine du socle : 5</a:t>
                      </a:r>
                    </a:p>
                  </a:txBody>
                  <a:tcPr marL="54267" marR="54267" marT="54267" marB="542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fr-FR" sz="1600" dirty="0">
                          <a:effectLst/>
                        </a:rPr>
                        <a:t> </a:t>
                      </a:r>
                      <a:r>
                        <a:rPr lang="fr-FR" sz="1800" b="1" dirty="0">
                          <a:effectLst/>
                        </a:rPr>
                        <a:t>Compétences </a:t>
                      </a:r>
                      <a:r>
                        <a:rPr lang="fr-FR" sz="1800" b="1" dirty="0" smtClean="0">
                          <a:effectLst/>
                        </a:rPr>
                        <a:t>associées</a:t>
                      </a:r>
                      <a:endParaRPr lang="fr-FR" sz="1600" dirty="0">
                        <a:effectLst/>
                      </a:endParaRPr>
                    </a:p>
                    <a:p>
                      <a:pPr algn="just">
                        <a:lnSpc>
                          <a:spcPct val="107000"/>
                        </a:lnSpc>
                        <a:spcAft>
                          <a:spcPts val="0"/>
                        </a:spcAft>
                      </a:pPr>
                      <a:r>
                        <a:rPr lang="fr-FR" sz="1600" b="1" dirty="0" smtClean="0">
                          <a:effectLst/>
                        </a:rPr>
                        <a:t>Décrire le fonctionnement d’objets techniques, leurs fonctions et leurs constitutions</a:t>
                      </a:r>
                      <a:r>
                        <a:rPr lang="fr-FR" sz="1600" b="0" dirty="0" smtClean="0">
                          <a:effectLst/>
                        </a:rPr>
                        <a:t>.</a:t>
                      </a:r>
                    </a:p>
                    <a:p>
                      <a:pPr algn="just">
                        <a:lnSpc>
                          <a:spcPct val="107000"/>
                        </a:lnSpc>
                        <a:spcAft>
                          <a:spcPts val="0"/>
                        </a:spcAft>
                      </a:pPr>
                      <a:r>
                        <a:rPr lang="fr-FR" sz="1600" b="1" dirty="0" smtClean="0">
                          <a:effectLst/>
                        </a:rPr>
                        <a:t>Repérer et comprendre la communication et la gestion de l’information</a:t>
                      </a:r>
                      <a:r>
                        <a:rPr lang="fr-FR" sz="1600" b="0" dirty="0" smtClean="0">
                          <a:effectLst/>
                        </a:rPr>
                        <a:t>.</a:t>
                      </a:r>
                    </a:p>
                    <a:p>
                      <a:pPr algn="just">
                        <a:lnSpc>
                          <a:spcPct val="107000"/>
                        </a:lnSpc>
                        <a:spcAft>
                          <a:spcPts val="0"/>
                        </a:spcAft>
                      </a:pPr>
                      <a:endParaRPr lang="fr-FR" sz="1600" b="0" dirty="0" smtClean="0">
                        <a:effectLst/>
                      </a:endParaRPr>
                    </a:p>
                  </a:txBody>
                  <a:tcPr marL="54267" marR="54267" marT="54267" marB="542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4248">
                <a:tc vMerge="1">
                  <a:txBody>
                    <a:bodyPr/>
                    <a:lstStyle/>
                    <a:p>
                      <a:endParaRPr lang="fr-FR"/>
                    </a:p>
                  </a:txBody>
                  <a:tcPr/>
                </a:tc>
                <a:tc>
                  <a:txBody>
                    <a:bodyPr/>
                    <a:lstStyle/>
                    <a:p>
                      <a:pPr marL="58420" algn="just">
                        <a:lnSpc>
                          <a:spcPct val="107000"/>
                        </a:lnSpc>
                        <a:spcAft>
                          <a:spcPts val="800"/>
                        </a:spcAft>
                      </a:pPr>
                      <a:r>
                        <a:rPr lang="fr-FR" sz="1800" b="1" dirty="0">
                          <a:effectLst/>
                        </a:rPr>
                        <a:t>Connaissances</a:t>
                      </a:r>
                    </a:p>
                    <a:p>
                      <a:r>
                        <a:rPr lang="fr-FR" sz="1600" b="1" kern="1200" dirty="0" smtClean="0">
                          <a:solidFill>
                            <a:schemeClr val="dk1"/>
                          </a:solidFill>
                          <a:effectLst/>
                          <a:latin typeface="+mn-lt"/>
                          <a:ea typeface="+mn-ea"/>
                          <a:cs typeface="+mn-cs"/>
                        </a:rPr>
                        <a:t>Besoin, fonction d’usage .</a:t>
                      </a:r>
                    </a:p>
                    <a:p>
                      <a:r>
                        <a:rPr lang="fr-FR" sz="1600" b="1" kern="1200" dirty="0" smtClean="0">
                          <a:solidFill>
                            <a:schemeClr val="dk1"/>
                          </a:solidFill>
                          <a:effectLst/>
                          <a:latin typeface="+mn-lt"/>
                          <a:ea typeface="+mn-ea"/>
                          <a:cs typeface="+mn-cs"/>
                        </a:rPr>
                        <a:t>Fonction technique, solutions techniques.</a:t>
                      </a:r>
                    </a:p>
                    <a:p>
                      <a:r>
                        <a:rPr lang="fr-FR" sz="1600" b="1" kern="1200" dirty="0" smtClean="0">
                          <a:solidFill>
                            <a:schemeClr val="dk1"/>
                          </a:solidFill>
                          <a:effectLst/>
                          <a:latin typeface="+mn-lt"/>
                          <a:ea typeface="+mn-ea"/>
                          <a:cs typeface="+mn-cs"/>
                        </a:rPr>
                        <a:t>Représentation du fonctionnement d’un</a:t>
                      </a:r>
                    </a:p>
                    <a:p>
                      <a:r>
                        <a:rPr lang="fr-FR" sz="1600" b="1" kern="1200" dirty="0" smtClean="0">
                          <a:solidFill>
                            <a:schemeClr val="dk1"/>
                          </a:solidFill>
                          <a:effectLst/>
                          <a:latin typeface="+mn-lt"/>
                          <a:ea typeface="+mn-ea"/>
                          <a:cs typeface="+mn-cs"/>
                        </a:rPr>
                        <a:t>objet technique.</a:t>
                      </a:r>
                    </a:p>
                    <a:p>
                      <a:r>
                        <a:rPr lang="fr-FR" sz="1600" b="1" kern="1200" dirty="0" smtClean="0">
                          <a:solidFill>
                            <a:schemeClr val="dk1"/>
                          </a:solidFill>
                          <a:effectLst/>
                          <a:latin typeface="+mn-lt"/>
                          <a:ea typeface="+mn-ea"/>
                          <a:cs typeface="+mn-cs"/>
                        </a:rPr>
                        <a:t>Comparaison de solutions techniques.</a:t>
                      </a:r>
                    </a:p>
                    <a:p>
                      <a:r>
                        <a:rPr lang="fr-FR" sz="1600" b="1" kern="1200" dirty="0" smtClean="0">
                          <a:solidFill>
                            <a:schemeClr val="dk1"/>
                          </a:solidFill>
                          <a:effectLst/>
                          <a:latin typeface="+mn-lt"/>
                          <a:ea typeface="+mn-ea"/>
                          <a:cs typeface="+mn-cs"/>
                        </a:rPr>
                        <a:t>Environnement numérique de travail.</a:t>
                      </a:r>
                    </a:p>
                    <a:p>
                      <a:r>
                        <a:rPr lang="fr-FR" sz="1600" b="1" kern="1200" dirty="0" smtClean="0">
                          <a:solidFill>
                            <a:schemeClr val="dk1"/>
                          </a:solidFill>
                          <a:effectLst/>
                          <a:latin typeface="+mn-lt"/>
                          <a:ea typeface="+mn-ea"/>
                          <a:cs typeface="+mn-cs"/>
                        </a:rPr>
                        <a:t>Le stockage des données.</a:t>
                      </a:r>
                    </a:p>
                    <a:p>
                      <a:r>
                        <a:rPr lang="fr-FR" sz="1600" b="1" kern="1200" dirty="0" smtClean="0">
                          <a:solidFill>
                            <a:schemeClr val="dk1"/>
                          </a:solidFill>
                          <a:effectLst/>
                          <a:latin typeface="+mn-lt"/>
                          <a:ea typeface="+mn-ea"/>
                          <a:cs typeface="+mn-cs"/>
                        </a:rPr>
                        <a:t>Usage des moyens numériques dans un réseau.</a:t>
                      </a:r>
                    </a:p>
                    <a:p>
                      <a:r>
                        <a:rPr lang="fr-FR" sz="1600" b="1" kern="1200" dirty="0" smtClean="0">
                          <a:solidFill>
                            <a:schemeClr val="dk1"/>
                          </a:solidFill>
                          <a:effectLst/>
                          <a:latin typeface="+mn-lt"/>
                          <a:ea typeface="+mn-ea"/>
                          <a:cs typeface="+mn-cs"/>
                        </a:rPr>
                        <a:t>Usage de logiciels usuels.</a:t>
                      </a:r>
                    </a:p>
                  </a:txBody>
                  <a:tcPr marL="54267" marR="54267" marT="54267" marB="542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94999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t>     </a:t>
            </a:r>
            <a:r>
              <a:rPr lang="fr-FR" sz="2000" b="1" i="1" smtClean="0"/>
              <a:t>Un témoignage pour le cycle 3</a:t>
            </a:r>
            <a:endParaRPr lang="fr-FR" sz="2000" b="1" i="1" dirty="0">
              <a:solidFill>
                <a:srgbClr val="FFFFFF"/>
              </a:solidFill>
            </a:endParaRPr>
          </a:p>
        </p:txBody>
      </p:sp>
      <p:sp>
        <p:nvSpPr>
          <p:cNvPr id="5" name="Espace réservé du contenu 2"/>
          <p:cNvSpPr txBox="1">
            <a:spLocks/>
          </p:cNvSpPr>
          <p:nvPr/>
        </p:nvSpPr>
        <p:spPr bwMode="auto">
          <a:xfrm>
            <a:off x="755650" y="1557338"/>
            <a:ext cx="8135938"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charset="0"/>
              <a:buChar char="•"/>
              <a:defRPr sz="3200">
                <a:solidFill>
                  <a:schemeClr val="tx1"/>
                </a:solidFill>
                <a:latin typeface="Calibri" pitchFamily="34" charset="0"/>
              </a:defRPr>
            </a:lvl1pPr>
            <a:lvl2pPr defTabSz="457200" eaLnBrk="0" hangingPunct="0">
              <a:spcBef>
                <a:spcPct val="20000"/>
              </a:spcBef>
              <a:buFont typeface="Arial" charset="0"/>
              <a:buChar char="–"/>
              <a:defRPr sz="2800">
                <a:solidFill>
                  <a:schemeClr val="tx1"/>
                </a:solidFill>
                <a:latin typeface="Calibri" pitchFamily="34" charset="0"/>
              </a:defRPr>
            </a:lvl2pPr>
            <a:lvl3pPr marL="1143000" indent="-228600" defTabSz="457200" eaLnBrk="0" hangingPunct="0">
              <a:spcBef>
                <a:spcPct val="20000"/>
              </a:spcBef>
              <a:buFont typeface="Arial" charset="0"/>
              <a:buChar char="•"/>
              <a:defRPr sz="2400">
                <a:solidFill>
                  <a:schemeClr val="tx1"/>
                </a:solidFill>
                <a:latin typeface="Calibri" pitchFamily="34" charset="0"/>
              </a:defRPr>
            </a:lvl3pPr>
            <a:lvl4pPr marL="1600200" indent="-228600" defTabSz="457200" eaLnBrk="0" hangingPunct="0">
              <a:spcBef>
                <a:spcPct val="20000"/>
              </a:spcBef>
              <a:buFont typeface="Arial" charset="0"/>
              <a:buChar char="–"/>
              <a:defRPr sz="2000">
                <a:solidFill>
                  <a:schemeClr val="tx1"/>
                </a:solidFill>
                <a:latin typeface="Calibri" pitchFamily="34" charset="0"/>
              </a:defRPr>
            </a:lvl4pPr>
            <a:lvl5pPr marL="2057400" indent="-228600"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a:spcBef>
                <a:spcPts val="0"/>
              </a:spcBef>
              <a:buNone/>
            </a:pPr>
            <a:r>
              <a:rPr lang="fr-FR" sz="2800" b="1" dirty="0"/>
              <a:t>Production attendue en SVT :</a:t>
            </a:r>
          </a:p>
          <a:p>
            <a:pPr marL="0">
              <a:spcBef>
                <a:spcPts val="0"/>
              </a:spcBef>
              <a:buNone/>
            </a:pPr>
            <a:r>
              <a:rPr lang="fr-FR" sz="2000" dirty="0"/>
              <a:t>A partir des ressources mises à disposition </a:t>
            </a:r>
            <a:r>
              <a:rPr lang="fr-FR" sz="2000" dirty="0" smtClean="0"/>
              <a:t>:</a:t>
            </a:r>
          </a:p>
          <a:p>
            <a:pPr marL="0">
              <a:spcBef>
                <a:spcPts val="0"/>
              </a:spcBef>
              <a:buFontTx/>
              <a:buChar char="-"/>
            </a:pPr>
            <a:r>
              <a:rPr lang="fr-FR" sz="2000" dirty="0" smtClean="0"/>
              <a:t>Mise </a:t>
            </a:r>
            <a:r>
              <a:rPr lang="fr-FR" sz="2000" dirty="0"/>
              <a:t>en évidence du comportement hivernal des oiseaux (prise de masse + </a:t>
            </a:r>
            <a:r>
              <a:rPr lang="fr-FR" sz="2000" dirty="0" smtClean="0"/>
              <a:t>migration)</a:t>
            </a:r>
          </a:p>
          <a:p>
            <a:pPr marL="0">
              <a:spcBef>
                <a:spcPts val="0"/>
              </a:spcBef>
              <a:buFontTx/>
              <a:buChar char="-"/>
            </a:pPr>
            <a:r>
              <a:rPr lang="fr-FR" sz="2000" dirty="0" smtClean="0"/>
              <a:t>Protocole </a:t>
            </a:r>
            <a:r>
              <a:rPr lang="fr-FR" sz="2000" dirty="0"/>
              <a:t>vigie nature en hiver</a:t>
            </a:r>
          </a:p>
        </p:txBody>
      </p:sp>
      <p:sp>
        <p:nvSpPr>
          <p:cNvPr id="4100" name="Rectangle 2"/>
          <p:cNvSpPr>
            <a:spLocks noChangeArrowheads="1"/>
          </p:cNvSpPr>
          <p:nvPr/>
        </p:nvSpPr>
        <p:spPr bwMode="auto">
          <a:xfrm>
            <a:off x="684213" y="620713"/>
            <a:ext cx="69834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800" b="1" dirty="0" smtClean="0">
                <a:solidFill>
                  <a:srgbClr val="0062A8"/>
                </a:solidFill>
                <a:ea typeface="Arial" charset="0"/>
                <a:cs typeface="Calibri" pitchFamily="34" charset="0"/>
              </a:rPr>
              <a:t>Séquence 6 : validation des prototypes. Mise en place des mangeoires</a:t>
            </a:r>
            <a:endParaRPr lang="fr-FR" altLang="fr-FR" sz="2800" b="1" dirty="0">
              <a:ea typeface="Arial" charset="0"/>
              <a:cs typeface="Calibri" pitchFamily="34" charset="0"/>
            </a:endParaRPr>
          </a:p>
        </p:txBody>
      </p:sp>
      <p:pic>
        <p:nvPicPr>
          <p:cNvPr id="23554"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0851" y="3429000"/>
            <a:ext cx="4065536" cy="2729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367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t>     </a:t>
            </a:r>
            <a:r>
              <a:rPr lang="fr-FR" sz="2000" b="1" i="1" smtClean="0"/>
              <a:t>Un témoignage pour le cycle 3</a:t>
            </a:r>
            <a:endParaRPr lang="fr-FR" sz="2000" b="1" i="1" dirty="0">
              <a:solidFill>
                <a:srgbClr val="FFFFFF"/>
              </a:solidFill>
            </a:endParaRPr>
          </a:p>
        </p:txBody>
      </p:sp>
      <p:sp>
        <p:nvSpPr>
          <p:cNvPr id="5" name="Espace réservé du contenu 2"/>
          <p:cNvSpPr txBox="1">
            <a:spLocks/>
          </p:cNvSpPr>
          <p:nvPr/>
        </p:nvSpPr>
        <p:spPr bwMode="auto">
          <a:xfrm>
            <a:off x="755650" y="1143933"/>
            <a:ext cx="8135938" cy="571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charset="0"/>
              <a:buChar char="•"/>
              <a:defRPr sz="3200">
                <a:solidFill>
                  <a:schemeClr val="tx1"/>
                </a:solidFill>
                <a:latin typeface="Calibri" pitchFamily="34" charset="0"/>
              </a:defRPr>
            </a:lvl1pPr>
            <a:lvl2pPr defTabSz="457200" eaLnBrk="0" hangingPunct="0">
              <a:spcBef>
                <a:spcPct val="20000"/>
              </a:spcBef>
              <a:buFont typeface="Arial" charset="0"/>
              <a:buChar char="–"/>
              <a:defRPr sz="2800">
                <a:solidFill>
                  <a:schemeClr val="tx1"/>
                </a:solidFill>
                <a:latin typeface="Calibri" pitchFamily="34" charset="0"/>
              </a:defRPr>
            </a:lvl2pPr>
            <a:lvl3pPr marL="1143000" indent="-228600" defTabSz="457200" eaLnBrk="0" hangingPunct="0">
              <a:spcBef>
                <a:spcPct val="20000"/>
              </a:spcBef>
              <a:buFont typeface="Arial" charset="0"/>
              <a:buChar char="•"/>
              <a:defRPr sz="2400">
                <a:solidFill>
                  <a:schemeClr val="tx1"/>
                </a:solidFill>
                <a:latin typeface="Calibri" pitchFamily="34" charset="0"/>
              </a:defRPr>
            </a:lvl3pPr>
            <a:lvl4pPr marL="1600200" indent="-228600" defTabSz="457200" eaLnBrk="0" hangingPunct="0">
              <a:spcBef>
                <a:spcPct val="20000"/>
              </a:spcBef>
              <a:buFont typeface="Arial" charset="0"/>
              <a:buChar char="–"/>
              <a:defRPr sz="2000">
                <a:solidFill>
                  <a:schemeClr val="tx1"/>
                </a:solidFill>
                <a:latin typeface="Calibri" pitchFamily="34" charset="0"/>
              </a:defRPr>
            </a:lvl4pPr>
            <a:lvl5pPr marL="2057400" indent="-228600"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a:buNone/>
            </a:pPr>
            <a:r>
              <a:rPr lang="fr-FR" sz="1600" b="1" dirty="0" err="1" smtClean="0"/>
              <a:t>BirdLab</a:t>
            </a:r>
            <a:r>
              <a:rPr lang="fr-FR" sz="1600" b="1" dirty="0" smtClean="0"/>
              <a:t> : </a:t>
            </a:r>
            <a:r>
              <a:rPr lang="fr-FR" sz="1600" dirty="0" smtClean="0"/>
              <a:t>La </a:t>
            </a:r>
            <a:r>
              <a:rPr lang="fr-FR" sz="1600" dirty="0"/>
              <a:t>première opération de sciences participatives associant jeu et observation sur smartphone </a:t>
            </a:r>
            <a:r>
              <a:rPr lang="fr-FR" sz="1600" dirty="0" smtClean="0"/>
              <a:t> </a:t>
            </a:r>
            <a:r>
              <a:rPr lang="fr-FR" sz="1600" u="sng" dirty="0">
                <a:hlinkClick r:id="rId2"/>
              </a:rPr>
              <a:t>http://</a:t>
            </a:r>
            <a:r>
              <a:rPr lang="fr-FR" sz="1600" u="sng" dirty="0" smtClean="0">
                <a:hlinkClick r:id="rId2"/>
              </a:rPr>
              <a:t>vigienature.mnhn.fr/vigie-manip/birdlab</a:t>
            </a:r>
            <a:endParaRPr lang="fr-FR" sz="1600" u="sng" dirty="0" smtClean="0"/>
          </a:p>
          <a:p>
            <a:pPr marL="0" indent="0">
              <a:buNone/>
            </a:pPr>
            <a:endParaRPr lang="fr-FR" sz="1600" u="sng" dirty="0"/>
          </a:p>
          <a:p>
            <a:pPr marL="0" indent="0">
              <a:buNone/>
            </a:pPr>
            <a:endParaRPr lang="fr-FR" sz="1600" u="sng" dirty="0" smtClean="0"/>
          </a:p>
          <a:p>
            <a:pPr marL="0" indent="0">
              <a:buNone/>
            </a:pPr>
            <a:endParaRPr lang="fr-FR" sz="1600" u="sng" dirty="0"/>
          </a:p>
          <a:p>
            <a:pPr marL="0" indent="0">
              <a:buNone/>
            </a:pPr>
            <a:endParaRPr lang="fr-FR" sz="1600" u="sng" dirty="0" smtClean="0"/>
          </a:p>
          <a:p>
            <a:pPr marL="0" indent="0">
              <a:buNone/>
            </a:pPr>
            <a:r>
              <a:rPr lang="fr-FR" sz="1600" b="1" dirty="0" smtClean="0"/>
              <a:t>La </a:t>
            </a:r>
            <a:r>
              <a:rPr lang="fr-FR" sz="1600" b="1" dirty="0"/>
              <a:t>faune de votre </a:t>
            </a:r>
            <a:r>
              <a:rPr lang="fr-FR" sz="1600" b="1" dirty="0" smtClean="0"/>
              <a:t>commune </a:t>
            </a:r>
            <a:r>
              <a:rPr lang="fr-FR" sz="1600" dirty="0" smtClean="0"/>
              <a:t>: </a:t>
            </a:r>
            <a:r>
              <a:rPr lang="fr-FR" sz="1600" u="sng" dirty="0" smtClean="0">
                <a:hlinkClick r:id="rId3"/>
              </a:rPr>
              <a:t>http</a:t>
            </a:r>
            <a:r>
              <a:rPr lang="fr-FR" sz="1600" u="sng" dirty="0">
                <a:hlinkClick r:id="rId3"/>
              </a:rPr>
              <a:t>://www.faune-iledefrance.org/index.php?m_id=300</a:t>
            </a:r>
            <a:endParaRPr lang="fr-FR" sz="1600" dirty="0"/>
          </a:p>
          <a:p>
            <a:pPr marL="0" indent="0">
              <a:buNone/>
            </a:pPr>
            <a:r>
              <a:rPr lang="fr-FR" sz="1600" b="1" dirty="0"/>
              <a:t>Le web de </a:t>
            </a:r>
            <a:r>
              <a:rPr lang="fr-FR" sz="1600" b="1" dirty="0" smtClean="0"/>
              <a:t>l’ornithologie </a:t>
            </a:r>
            <a:r>
              <a:rPr lang="fr-FR" sz="1600" dirty="0" smtClean="0"/>
              <a:t>: </a:t>
            </a:r>
            <a:r>
              <a:rPr lang="fr-FR" sz="1600" u="sng" dirty="0" smtClean="0">
                <a:hlinkClick r:id="rId4"/>
              </a:rPr>
              <a:t>http</a:t>
            </a:r>
            <a:r>
              <a:rPr lang="fr-FR" sz="1600" u="sng" dirty="0">
                <a:hlinkClick r:id="rId4"/>
              </a:rPr>
              <a:t>://www.ornithomedia.com/pratique/identification/identifier-oiseaux-parcs-jardins-printemps-ete-00750.html#at_pco=smlwn-1.0&amp;at_si=56a3d644d4b49303&amp;at_ab=per-3&amp;at_pos=0&amp;at_tot=1</a:t>
            </a:r>
            <a:endParaRPr lang="fr-FR" sz="1600" dirty="0"/>
          </a:p>
          <a:p>
            <a:pPr marL="0" indent="0">
              <a:buNone/>
            </a:pPr>
            <a:r>
              <a:rPr lang="fr-FR" sz="1600" b="1" dirty="0"/>
              <a:t>Fiches </a:t>
            </a:r>
            <a:r>
              <a:rPr lang="fr-FR" sz="1600" b="1" dirty="0" smtClean="0"/>
              <a:t>d’observation </a:t>
            </a:r>
            <a:r>
              <a:rPr lang="fr-FR" sz="1600" dirty="0" smtClean="0"/>
              <a:t>: </a:t>
            </a:r>
            <a:r>
              <a:rPr lang="fr-FR" sz="1600" u="sng" dirty="0" smtClean="0">
                <a:hlinkClick r:id="rId5"/>
              </a:rPr>
              <a:t>http</a:t>
            </a:r>
            <a:r>
              <a:rPr lang="fr-FR" sz="1600" u="sng" dirty="0">
                <a:hlinkClick r:id="rId5"/>
              </a:rPr>
              <a:t>://</a:t>
            </a:r>
            <a:r>
              <a:rPr lang="fr-FR" sz="1600" u="sng" dirty="0" smtClean="0">
                <a:hlinkClick r:id="rId5"/>
              </a:rPr>
              <a:t>www.la-nature-en-france.fr/fiches/22/oiseaux-du-jardin/</a:t>
            </a:r>
            <a:endParaRPr lang="fr-FR" sz="1600" dirty="0"/>
          </a:p>
          <a:p>
            <a:pPr marL="0" indent="0">
              <a:buNone/>
            </a:pPr>
            <a:r>
              <a:rPr lang="fr-FR" sz="1600" b="1" dirty="0" smtClean="0"/>
              <a:t>Conseils </a:t>
            </a:r>
            <a:r>
              <a:rPr lang="fr-FR" sz="1600" b="1" dirty="0"/>
              <a:t>ornithologiques </a:t>
            </a:r>
            <a:r>
              <a:rPr lang="fr-FR" sz="1600" dirty="0"/>
              <a:t>: </a:t>
            </a:r>
            <a:r>
              <a:rPr lang="fr-FR" sz="1600" u="sng" dirty="0">
                <a:hlinkClick r:id="rId6"/>
              </a:rPr>
              <a:t>http://www.ornithomedia.com/pratique/conseils/comment-nourrir-oiseaux-hiver-00411.html</a:t>
            </a:r>
            <a:endParaRPr lang="fr-FR" sz="1600" dirty="0"/>
          </a:p>
          <a:p>
            <a:pPr marL="0" indent="0">
              <a:buNone/>
            </a:pPr>
            <a:r>
              <a:rPr lang="fr-FR" sz="1600" b="1" dirty="0" smtClean="0"/>
              <a:t>Activités </a:t>
            </a:r>
            <a:r>
              <a:rPr lang="fr-FR" sz="1600" b="1" dirty="0"/>
              <a:t>pédagogiques (conseils) </a:t>
            </a:r>
            <a:r>
              <a:rPr lang="fr-FR" sz="1600" dirty="0"/>
              <a:t>: </a:t>
            </a:r>
            <a:r>
              <a:rPr lang="fr-FR" sz="1600" u="sng" dirty="0">
                <a:hlinkClick r:id="rId7"/>
              </a:rPr>
              <a:t>http://environnement.ecole.free.fr/mangeoires.htm</a:t>
            </a:r>
            <a:endParaRPr lang="fr-FR" sz="1600" dirty="0"/>
          </a:p>
          <a:p>
            <a:pPr marL="0" indent="0">
              <a:buNone/>
            </a:pPr>
            <a:r>
              <a:rPr lang="fr-FR" sz="1600" b="1" dirty="0" smtClean="0"/>
              <a:t>Conseils </a:t>
            </a:r>
            <a:r>
              <a:rPr lang="fr-FR" sz="1600" b="1" dirty="0"/>
              <a:t>de jardinerie </a:t>
            </a:r>
            <a:r>
              <a:rPr lang="fr-FR" sz="1600" dirty="0"/>
              <a:t>: </a:t>
            </a:r>
            <a:r>
              <a:rPr lang="fr-FR" sz="1600" u="sng" dirty="0">
                <a:hlinkClick r:id="rId8"/>
              </a:rPr>
              <a:t>http://natura-jardinerie.fr/les-oiseaux-du-ciel/</a:t>
            </a:r>
            <a:endParaRPr lang="fr-FR" sz="1600" dirty="0"/>
          </a:p>
          <a:p>
            <a:pPr marL="0" indent="0">
              <a:buNone/>
            </a:pPr>
            <a:r>
              <a:rPr lang="fr-FR" sz="1600" dirty="0"/>
              <a:t> </a:t>
            </a:r>
            <a:r>
              <a:rPr lang="fr-FR" sz="1600" b="1" dirty="0"/>
              <a:t>Commerciaux</a:t>
            </a:r>
            <a:r>
              <a:rPr lang="fr-FR" sz="1600" dirty="0"/>
              <a:t> </a:t>
            </a:r>
            <a:r>
              <a:rPr lang="fr-FR" sz="1600" dirty="0" smtClean="0"/>
              <a:t>: </a:t>
            </a:r>
            <a:r>
              <a:rPr lang="fr-FR" sz="1600" u="sng" dirty="0" smtClean="0">
                <a:hlinkClick r:id="rId9"/>
              </a:rPr>
              <a:t>http</a:t>
            </a:r>
            <a:r>
              <a:rPr lang="fr-FR" sz="1600" u="sng" dirty="0">
                <a:hlinkClick r:id="rId9"/>
              </a:rPr>
              <a:t>://www.achatnature.com/oiseaux-c198_203_204.html</a:t>
            </a:r>
            <a:endParaRPr lang="fr-FR" sz="1600" dirty="0"/>
          </a:p>
          <a:p>
            <a:pPr marL="0" indent="0">
              <a:buNone/>
            </a:pPr>
            <a:r>
              <a:rPr lang="fr-FR" sz="1600" u="sng" dirty="0">
                <a:hlinkClick r:id="rId10"/>
              </a:rPr>
              <a:t>http://www.oisillon.net/fr/7-mangeoires</a:t>
            </a:r>
            <a:endParaRPr lang="fr-FR" sz="1600" dirty="0"/>
          </a:p>
          <a:p>
            <a:pPr marL="0" indent="0">
              <a:buNone/>
            </a:pPr>
            <a:r>
              <a:rPr lang="fr-FR" sz="1600" b="1" dirty="0"/>
              <a:t>Site participatif </a:t>
            </a:r>
            <a:r>
              <a:rPr lang="fr-FR" sz="1600" dirty="0"/>
              <a:t>: </a:t>
            </a:r>
            <a:r>
              <a:rPr lang="fr-FR" sz="1600" dirty="0" smtClean="0"/>
              <a:t> </a:t>
            </a:r>
            <a:r>
              <a:rPr lang="fr-FR" sz="1600" u="sng" dirty="0" smtClean="0">
                <a:hlinkClick r:id="rId2"/>
              </a:rPr>
              <a:t>http</a:t>
            </a:r>
            <a:r>
              <a:rPr lang="fr-FR" sz="1600" u="sng" dirty="0">
                <a:hlinkClick r:id="rId2"/>
              </a:rPr>
              <a:t>://vigienature.mnhn.fr/vigie-manip/birdlab</a:t>
            </a:r>
            <a:endParaRPr lang="fr-FR" sz="1600" dirty="0"/>
          </a:p>
          <a:p>
            <a:pPr marL="0" indent="0">
              <a:buNone/>
            </a:pPr>
            <a:endParaRPr lang="fr-FR" sz="2000" dirty="0"/>
          </a:p>
        </p:txBody>
      </p:sp>
      <p:sp>
        <p:nvSpPr>
          <p:cNvPr id="4100" name="Rectangle 2"/>
          <p:cNvSpPr>
            <a:spLocks noChangeArrowheads="1"/>
          </p:cNvSpPr>
          <p:nvPr/>
        </p:nvSpPr>
        <p:spPr bwMode="auto">
          <a:xfrm>
            <a:off x="684213" y="620713"/>
            <a:ext cx="6983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800" b="1" dirty="0" err="1" smtClean="0">
                <a:solidFill>
                  <a:srgbClr val="0062A8"/>
                </a:solidFill>
                <a:ea typeface="Arial" charset="0"/>
                <a:cs typeface="Calibri" pitchFamily="34" charset="0"/>
              </a:rPr>
              <a:t>Sitographie</a:t>
            </a:r>
            <a:endParaRPr lang="fr-FR" altLang="fr-FR" sz="2800" b="1" dirty="0">
              <a:ea typeface="Arial" charset="0"/>
              <a:cs typeface="Calibri" pitchFamily="34" charset="0"/>
            </a:endParaRPr>
          </a:p>
        </p:txBody>
      </p:sp>
      <p:pic>
        <p:nvPicPr>
          <p:cNvPr id="2050" name="Picture 2" descr="Observateur naturaliste jouant à BirdLab, le jeu scientifique de Vigie-Nature "/>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32454" y="1781459"/>
            <a:ext cx="2582329" cy="1038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77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t>     </a:t>
            </a:r>
            <a:r>
              <a:rPr lang="fr-FR" sz="2000" b="1" i="1" smtClean="0"/>
              <a:t>Un témoignage pour le cycle 3</a:t>
            </a:r>
            <a:endParaRPr lang="fr-FR" sz="2000" b="1" i="1" dirty="0">
              <a:solidFill>
                <a:srgbClr val="FFFFFF"/>
              </a:solidFill>
            </a:endParaRPr>
          </a:p>
        </p:txBody>
      </p:sp>
      <p:sp>
        <p:nvSpPr>
          <p:cNvPr id="5" name="Espace réservé du contenu 2"/>
          <p:cNvSpPr txBox="1">
            <a:spLocks/>
          </p:cNvSpPr>
          <p:nvPr/>
        </p:nvSpPr>
        <p:spPr bwMode="auto">
          <a:xfrm>
            <a:off x="846113" y="1746913"/>
            <a:ext cx="8135938" cy="511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charset="0"/>
              <a:buChar char="•"/>
              <a:defRPr sz="3200">
                <a:solidFill>
                  <a:schemeClr val="tx1"/>
                </a:solidFill>
                <a:latin typeface="Calibri" pitchFamily="34" charset="0"/>
              </a:defRPr>
            </a:lvl1pPr>
            <a:lvl2pPr defTabSz="457200" eaLnBrk="0" hangingPunct="0">
              <a:spcBef>
                <a:spcPct val="20000"/>
              </a:spcBef>
              <a:buFont typeface="Arial" charset="0"/>
              <a:buChar char="–"/>
              <a:defRPr sz="2800">
                <a:solidFill>
                  <a:schemeClr val="tx1"/>
                </a:solidFill>
                <a:latin typeface="Calibri" pitchFamily="34" charset="0"/>
              </a:defRPr>
            </a:lvl2pPr>
            <a:lvl3pPr marL="1143000" indent="-228600" defTabSz="457200" eaLnBrk="0" hangingPunct="0">
              <a:spcBef>
                <a:spcPct val="20000"/>
              </a:spcBef>
              <a:buFont typeface="Arial" charset="0"/>
              <a:buChar char="•"/>
              <a:defRPr sz="2400">
                <a:solidFill>
                  <a:schemeClr val="tx1"/>
                </a:solidFill>
                <a:latin typeface="Calibri" pitchFamily="34" charset="0"/>
              </a:defRPr>
            </a:lvl3pPr>
            <a:lvl4pPr marL="1600200" indent="-228600" defTabSz="457200" eaLnBrk="0" hangingPunct="0">
              <a:spcBef>
                <a:spcPct val="20000"/>
              </a:spcBef>
              <a:buFont typeface="Arial" charset="0"/>
              <a:buChar char="–"/>
              <a:defRPr sz="2000">
                <a:solidFill>
                  <a:schemeClr val="tx1"/>
                </a:solidFill>
                <a:latin typeface="Calibri" pitchFamily="34" charset="0"/>
              </a:defRPr>
            </a:lvl4pPr>
            <a:lvl5pPr marL="2057400" indent="-228600"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a:buNone/>
            </a:pPr>
            <a:r>
              <a:rPr lang="fr-FR" sz="2000" dirty="0" smtClean="0"/>
              <a:t>Ce travail collaboratif a été mené pour la rédaction des séquences et la mise en forme du diaporama par :</a:t>
            </a:r>
          </a:p>
          <a:p>
            <a:pPr marL="0" indent="0">
              <a:buNone/>
            </a:pPr>
            <a:r>
              <a:rPr lang="fr-FR" sz="2000" dirty="0" err="1" smtClean="0"/>
              <a:t>CRTec</a:t>
            </a:r>
            <a:r>
              <a:rPr lang="fr-FR" sz="2000" dirty="0" smtClean="0"/>
              <a:t> </a:t>
            </a:r>
            <a:r>
              <a:rPr lang="fr-FR" sz="2000" dirty="0"/>
              <a:t>de Bussy Saint Georges </a:t>
            </a:r>
            <a:r>
              <a:rPr lang="fr-FR" sz="2000" dirty="0" smtClean="0"/>
              <a:t>: Muriel </a:t>
            </a:r>
            <a:r>
              <a:rPr lang="fr-FR" sz="2000" dirty="0"/>
              <a:t>Esch, Olivier </a:t>
            </a:r>
            <a:r>
              <a:rPr lang="fr-FR" sz="2000" dirty="0" smtClean="0"/>
              <a:t>Kazmierowski, </a:t>
            </a:r>
            <a:r>
              <a:rPr lang="fr-FR" sz="2000" dirty="0"/>
              <a:t>Philippe </a:t>
            </a:r>
            <a:r>
              <a:rPr lang="fr-FR" sz="2000" dirty="0" err="1" smtClean="0"/>
              <a:t>Abend</a:t>
            </a:r>
            <a:endParaRPr lang="fr-FR" sz="2000" dirty="0" smtClean="0"/>
          </a:p>
          <a:p>
            <a:pPr marL="0" indent="0">
              <a:buNone/>
            </a:pPr>
            <a:r>
              <a:rPr lang="fr-FR" sz="2000" dirty="0" err="1" smtClean="0"/>
              <a:t>CRTec</a:t>
            </a:r>
            <a:r>
              <a:rPr lang="fr-FR" sz="2000" dirty="0" smtClean="0"/>
              <a:t> d’Avon : Denis Pichot</a:t>
            </a:r>
          </a:p>
          <a:p>
            <a:pPr marL="0" indent="0">
              <a:buNone/>
            </a:pPr>
            <a:r>
              <a:rPr lang="fr-FR" sz="2000" dirty="0" err="1" smtClean="0"/>
              <a:t>CRTec</a:t>
            </a:r>
            <a:r>
              <a:rPr lang="fr-FR" sz="2000" dirty="0" smtClean="0"/>
              <a:t> d’Aulnay-sous-Bois : Dominique Nibart</a:t>
            </a:r>
            <a:endParaRPr lang="fr-FR" sz="2000" dirty="0"/>
          </a:p>
          <a:p>
            <a:pPr marL="0" indent="0">
              <a:buNone/>
            </a:pPr>
            <a:r>
              <a:rPr lang="fr-FR" sz="2000" dirty="0" smtClean="0"/>
              <a:t>Mme </a:t>
            </a:r>
            <a:r>
              <a:rPr lang="fr-FR" sz="2000" dirty="0" err="1"/>
              <a:t>Bulard</a:t>
            </a:r>
            <a:r>
              <a:rPr lang="fr-FR" sz="2000" dirty="0"/>
              <a:t>, </a:t>
            </a:r>
            <a:r>
              <a:rPr lang="fr-FR" sz="2000" dirty="0" smtClean="0"/>
              <a:t>M. </a:t>
            </a:r>
            <a:r>
              <a:rPr lang="fr-FR" sz="2000" dirty="0" err="1"/>
              <a:t>Fourmessol</a:t>
            </a:r>
            <a:r>
              <a:rPr lang="fr-FR" sz="2000" dirty="0"/>
              <a:t>, </a:t>
            </a:r>
            <a:r>
              <a:rPr lang="fr-FR" sz="2000" dirty="0" smtClean="0"/>
              <a:t>M. André professeurs </a:t>
            </a:r>
            <a:r>
              <a:rPr lang="fr-FR" sz="2000" dirty="0"/>
              <a:t>de SVT </a:t>
            </a:r>
          </a:p>
          <a:p>
            <a:pPr marL="0" indent="0">
              <a:buNone/>
            </a:pPr>
            <a:r>
              <a:rPr lang="fr-FR" sz="2000" dirty="0"/>
              <a:t>Sous la direction de </a:t>
            </a:r>
            <a:r>
              <a:rPr lang="fr-FR" sz="2000" dirty="0" smtClean="0"/>
              <a:t>M. </a:t>
            </a:r>
            <a:r>
              <a:rPr lang="fr-FR" sz="2000" dirty="0"/>
              <a:t>Jean-Michel Baron chargé de mission d’inspection en </a:t>
            </a:r>
            <a:r>
              <a:rPr lang="fr-FR" sz="2000" dirty="0" smtClean="0"/>
              <a:t>Technologie. </a:t>
            </a:r>
            <a:r>
              <a:rPr lang="fr-FR" sz="2000" dirty="0"/>
              <a:t>Travail mené conjointement dans le cadre de  la mission « Promotion de l’esprit scientifique »  animé par Michelle Rondeau-</a:t>
            </a:r>
            <a:r>
              <a:rPr lang="fr-FR" sz="2000" dirty="0" err="1"/>
              <a:t>Revelle</a:t>
            </a:r>
            <a:r>
              <a:rPr lang="fr-FR" sz="2000" dirty="0"/>
              <a:t> IA-IPR </a:t>
            </a:r>
            <a:r>
              <a:rPr lang="fr-FR" sz="2000" dirty="0" smtClean="0"/>
              <a:t>SVT.</a:t>
            </a:r>
          </a:p>
          <a:p>
            <a:pPr marL="0" indent="0">
              <a:buNone/>
            </a:pPr>
            <a:endParaRPr lang="fr-FR" sz="2000" dirty="0"/>
          </a:p>
        </p:txBody>
      </p:sp>
      <p:sp>
        <p:nvSpPr>
          <p:cNvPr id="4100" name="Rectangle 2"/>
          <p:cNvSpPr>
            <a:spLocks noChangeArrowheads="1"/>
          </p:cNvSpPr>
          <p:nvPr/>
        </p:nvSpPr>
        <p:spPr bwMode="auto">
          <a:xfrm>
            <a:off x="684213" y="620713"/>
            <a:ext cx="6983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800" b="1" dirty="0" smtClean="0">
                <a:solidFill>
                  <a:srgbClr val="0062A8"/>
                </a:solidFill>
                <a:ea typeface="Arial" charset="0"/>
                <a:cs typeface="Calibri" pitchFamily="34" charset="0"/>
              </a:rPr>
              <a:t>Remerciements</a:t>
            </a:r>
            <a:endParaRPr lang="fr-FR" altLang="fr-FR" sz="2800" b="1" dirty="0">
              <a:ea typeface="Arial" charset="0"/>
              <a:cs typeface="Calibri" pitchFamily="34" charset="0"/>
            </a:endParaRPr>
          </a:p>
        </p:txBody>
      </p:sp>
    </p:spTree>
    <p:extLst>
      <p:ext uri="{BB962C8B-B14F-4D97-AF65-F5344CB8AC3E}">
        <p14:creationId xmlns:p14="http://schemas.microsoft.com/office/powerpoint/2010/main" val="1681013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t>     </a:t>
            </a:r>
            <a:r>
              <a:rPr lang="fr-FR" sz="2000" b="1" i="1" smtClean="0"/>
              <a:t>Un témoignage pour le cycle 3</a:t>
            </a:r>
            <a:endParaRPr lang="fr-FR" sz="2000" b="1" i="1" dirty="0">
              <a:solidFill>
                <a:srgbClr val="FFFFFF"/>
              </a:solidFill>
            </a:endParaRPr>
          </a:p>
        </p:txBody>
      </p:sp>
      <p:sp>
        <p:nvSpPr>
          <p:cNvPr id="5" name="Espace réservé du contenu 2"/>
          <p:cNvSpPr txBox="1">
            <a:spLocks/>
          </p:cNvSpPr>
          <p:nvPr/>
        </p:nvSpPr>
        <p:spPr bwMode="auto">
          <a:xfrm>
            <a:off x="846113" y="1446663"/>
            <a:ext cx="8135938" cy="54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charset="0"/>
              <a:buChar char="•"/>
              <a:defRPr sz="3200">
                <a:solidFill>
                  <a:schemeClr val="tx1"/>
                </a:solidFill>
                <a:latin typeface="Calibri" pitchFamily="34" charset="0"/>
              </a:defRPr>
            </a:lvl1pPr>
            <a:lvl2pPr defTabSz="457200" eaLnBrk="0" hangingPunct="0">
              <a:spcBef>
                <a:spcPct val="20000"/>
              </a:spcBef>
              <a:buFont typeface="Arial" charset="0"/>
              <a:buChar char="–"/>
              <a:defRPr sz="2800">
                <a:solidFill>
                  <a:schemeClr val="tx1"/>
                </a:solidFill>
                <a:latin typeface="Calibri" pitchFamily="34" charset="0"/>
              </a:defRPr>
            </a:lvl2pPr>
            <a:lvl3pPr marL="1143000" indent="-228600" defTabSz="457200" eaLnBrk="0" hangingPunct="0">
              <a:spcBef>
                <a:spcPct val="20000"/>
              </a:spcBef>
              <a:buFont typeface="Arial" charset="0"/>
              <a:buChar char="•"/>
              <a:defRPr sz="2400">
                <a:solidFill>
                  <a:schemeClr val="tx1"/>
                </a:solidFill>
                <a:latin typeface="Calibri" pitchFamily="34" charset="0"/>
              </a:defRPr>
            </a:lvl3pPr>
            <a:lvl4pPr marL="1600200" indent="-228600" defTabSz="457200" eaLnBrk="0" hangingPunct="0">
              <a:spcBef>
                <a:spcPct val="20000"/>
              </a:spcBef>
              <a:buFont typeface="Arial" charset="0"/>
              <a:buChar char="–"/>
              <a:defRPr sz="2000">
                <a:solidFill>
                  <a:schemeClr val="tx1"/>
                </a:solidFill>
                <a:latin typeface="Calibri" pitchFamily="34" charset="0"/>
              </a:defRPr>
            </a:lvl4pPr>
            <a:lvl5pPr marL="2057400" indent="-228600"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a:buNone/>
            </a:pPr>
            <a:r>
              <a:rPr lang="fr-FR" sz="2000" dirty="0" smtClean="0"/>
              <a:t>Vous retrouverez sur le site académique tous les documents pédagogiques et techniques nécessaires pour la mise en œuvre du projet</a:t>
            </a:r>
            <a:r>
              <a:rPr lang="fr-FR" sz="2000" dirty="0"/>
              <a:t> </a:t>
            </a:r>
            <a:r>
              <a:rPr lang="fr-FR" sz="2000" dirty="0" smtClean="0"/>
              <a:t>:</a:t>
            </a:r>
          </a:p>
          <a:p>
            <a:pPr marL="0" indent="0">
              <a:buNone/>
            </a:pPr>
            <a:endParaRPr lang="fr-FR" sz="2000" dirty="0" smtClean="0"/>
          </a:p>
          <a:p>
            <a:r>
              <a:rPr lang="fr-FR" sz="2000" dirty="0" smtClean="0"/>
              <a:t>La fiche pédagogique du projet accompagnée d’une carte heuristique</a:t>
            </a:r>
          </a:p>
          <a:p>
            <a:r>
              <a:rPr lang="fr-FR" sz="2000" dirty="0" smtClean="0"/>
              <a:t>Les fiches pédagogiques de chacune des séquences</a:t>
            </a:r>
          </a:p>
          <a:p>
            <a:r>
              <a:rPr lang="fr-FR" sz="2000" dirty="0" smtClean="0"/>
              <a:t>Les Pages de garde de chacune des séquences</a:t>
            </a:r>
          </a:p>
          <a:p>
            <a:r>
              <a:rPr lang="fr-FR" sz="2000" dirty="0" smtClean="0"/>
              <a:t>Les documents élèves (documents réponse)</a:t>
            </a:r>
          </a:p>
          <a:p>
            <a:r>
              <a:rPr lang="fr-FR" sz="2000" dirty="0" smtClean="0"/>
              <a:t>Les ressources élèves (textes, photos, plans, coup de pouce, fiches de procédure,...)</a:t>
            </a:r>
          </a:p>
          <a:p>
            <a:r>
              <a:rPr lang="fr-FR" sz="2000" dirty="0" smtClean="0"/>
              <a:t>Les fichiers de travail (fichiers à modifier, fichiers de CFAO, fichiers SLT pour l’impression 3D, maquettes numériques, assemblages,...)</a:t>
            </a:r>
          </a:p>
          <a:p>
            <a:pPr marL="0" indent="0">
              <a:buNone/>
            </a:pPr>
            <a:endParaRPr lang="fr-FR" sz="2000" dirty="0" smtClean="0"/>
          </a:p>
          <a:p>
            <a:pPr marL="0" indent="0">
              <a:buNone/>
            </a:pPr>
            <a:r>
              <a:rPr lang="fr-FR" sz="2000" dirty="0"/>
              <a:t>Bon courage aux personnes qui vont l'expérimenter l'an prochain </a:t>
            </a:r>
          </a:p>
          <a:p>
            <a:pPr marL="0" indent="0">
              <a:buNone/>
            </a:pPr>
            <a:r>
              <a:rPr lang="fr-FR" sz="2000" dirty="0"/>
              <a:t>Nous attendons votre retour sur expérience !</a:t>
            </a:r>
          </a:p>
          <a:p>
            <a:pPr marL="0" indent="0">
              <a:buNone/>
            </a:pPr>
            <a:endParaRPr lang="fr-FR" sz="2000" dirty="0"/>
          </a:p>
        </p:txBody>
      </p:sp>
      <p:sp>
        <p:nvSpPr>
          <p:cNvPr id="4100" name="Rectangle 2"/>
          <p:cNvSpPr>
            <a:spLocks noChangeArrowheads="1"/>
          </p:cNvSpPr>
          <p:nvPr/>
        </p:nvSpPr>
        <p:spPr bwMode="auto">
          <a:xfrm>
            <a:off x="684213" y="620713"/>
            <a:ext cx="6983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800" b="1" dirty="0" smtClean="0">
                <a:solidFill>
                  <a:srgbClr val="0062A8"/>
                </a:solidFill>
                <a:ea typeface="Arial" charset="0"/>
                <a:cs typeface="Calibri" pitchFamily="34" charset="0"/>
              </a:rPr>
              <a:t>Documents sur le site académique</a:t>
            </a:r>
            <a:endParaRPr lang="fr-FR" altLang="fr-FR" sz="2800" b="1" dirty="0">
              <a:ea typeface="Arial" charset="0"/>
              <a:cs typeface="Calibri" pitchFamily="34" charset="0"/>
            </a:endParaRPr>
          </a:p>
        </p:txBody>
      </p:sp>
    </p:spTree>
    <p:extLst>
      <p:ext uri="{BB962C8B-B14F-4D97-AF65-F5344CB8AC3E}">
        <p14:creationId xmlns:p14="http://schemas.microsoft.com/office/powerpoint/2010/main" val="2664804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t>     </a:t>
            </a:r>
            <a:r>
              <a:rPr lang="fr-FR" sz="2000" b="1" i="1" smtClean="0"/>
              <a:t>Un témoignage pour le cycle 3</a:t>
            </a:r>
            <a:endParaRPr lang="fr-FR" sz="2000" b="1" i="1" dirty="0">
              <a:solidFill>
                <a:srgbClr val="FFFFFF"/>
              </a:solidFill>
            </a:endParaRPr>
          </a:p>
        </p:txBody>
      </p:sp>
      <p:sp>
        <p:nvSpPr>
          <p:cNvPr id="5" name="Espace réservé du contenu 2"/>
          <p:cNvSpPr txBox="1">
            <a:spLocks/>
          </p:cNvSpPr>
          <p:nvPr/>
        </p:nvSpPr>
        <p:spPr bwMode="auto">
          <a:xfrm>
            <a:off x="755651" y="1557338"/>
            <a:ext cx="5331250" cy="372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charset="0"/>
              <a:buChar char="•"/>
              <a:defRPr sz="3200">
                <a:solidFill>
                  <a:schemeClr val="tx1"/>
                </a:solidFill>
                <a:latin typeface="Calibri" pitchFamily="34" charset="0"/>
              </a:defRPr>
            </a:lvl1pPr>
            <a:lvl2pPr defTabSz="457200" eaLnBrk="0" hangingPunct="0">
              <a:spcBef>
                <a:spcPct val="20000"/>
              </a:spcBef>
              <a:buFont typeface="Arial" charset="0"/>
              <a:buChar char="–"/>
              <a:defRPr sz="2800">
                <a:solidFill>
                  <a:schemeClr val="tx1"/>
                </a:solidFill>
                <a:latin typeface="Calibri" pitchFamily="34" charset="0"/>
              </a:defRPr>
            </a:lvl2pPr>
            <a:lvl3pPr marL="1143000" indent="-228600" defTabSz="457200" eaLnBrk="0" hangingPunct="0">
              <a:spcBef>
                <a:spcPct val="20000"/>
              </a:spcBef>
              <a:buFont typeface="Arial" charset="0"/>
              <a:buChar char="•"/>
              <a:defRPr sz="2400">
                <a:solidFill>
                  <a:schemeClr val="tx1"/>
                </a:solidFill>
                <a:latin typeface="Calibri" pitchFamily="34" charset="0"/>
              </a:defRPr>
            </a:lvl3pPr>
            <a:lvl4pPr marL="1600200" indent="-228600" defTabSz="457200" eaLnBrk="0" hangingPunct="0">
              <a:spcBef>
                <a:spcPct val="20000"/>
              </a:spcBef>
              <a:buFont typeface="Arial" charset="0"/>
              <a:buChar char="–"/>
              <a:defRPr sz="2000">
                <a:solidFill>
                  <a:schemeClr val="tx1"/>
                </a:solidFill>
                <a:latin typeface="Calibri" pitchFamily="34" charset="0"/>
              </a:defRPr>
            </a:lvl4pPr>
            <a:lvl5pPr marL="2057400" indent="-228600"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fr-FR" sz="2000" dirty="0" smtClean="0"/>
              <a:t>La production finale sera une mangeoire par groupe ou îlot de 4 à 5 élèves. Un type de mangeoire adapté à chaque espèce d’oiseaux sera réalisé par groupe ou îlot.  Pour des raisons de gestion du temps, on pourra se contenter de la personnalisation des toits des mangeoires.</a:t>
            </a:r>
          </a:p>
          <a:p>
            <a:endParaRPr lang="fr-FR" sz="2000" dirty="0" smtClean="0"/>
          </a:p>
          <a:p>
            <a:r>
              <a:rPr lang="fr-FR" sz="2000" dirty="0" smtClean="0"/>
              <a:t>Une plaquette associée à chaque type de mangeoire présentera le dispositif et  précisera des conseils  et la finalité d’utilisation.</a:t>
            </a:r>
          </a:p>
          <a:p>
            <a:pPr marL="0" indent="0" defTabSz="914400">
              <a:lnSpc>
                <a:spcPct val="150000"/>
              </a:lnSpc>
              <a:buNone/>
            </a:pPr>
            <a:endParaRPr lang="fr-FR" sz="2400" dirty="0" smtClean="0">
              <a:solidFill>
                <a:srgbClr val="0000FF"/>
              </a:solidFill>
              <a:ea typeface="ＭＳ Ｐゴシック"/>
              <a:cs typeface="ＭＳ Ｐゴシック"/>
            </a:endParaRPr>
          </a:p>
          <a:p>
            <a:pPr defTabSz="914400">
              <a:lnSpc>
                <a:spcPct val="150000"/>
              </a:lnSpc>
            </a:pPr>
            <a:endParaRPr lang="fr-FR" sz="2400" dirty="0">
              <a:ea typeface="ＭＳ Ｐゴシック"/>
              <a:cs typeface="ＭＳ Ｐゴシック"/>
            </a:endParaRPr>
          </a:p>
        </p:txBody>
      </p:sp>
      <p:sp>
        <p:nvSpPr>
          <p:cNvPr id="4100" name="Rectangle 2"/>
          <p:cNvSpPr>
            <a:spLocks noChangeArrowheads="1"/>
          </p:cNvSpPr>
          <p:nvPr/>
        </p:nvSpPr>
        <p:spPr bwMode="auto">
          <a:xfrm>
            <a:off x="684213" y="620713"/>
            <a:ext cx="6983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800" b="1" dirty="0" smtClean="0">
                <a:solidFill>
                  <a:srgbClr val="0062A8"/>
                </a:solidFill>
                <a:ea typeface="Arial" charset="0"/>
                <a:cs typeface="Calibri" pitchFamily="34" charset="0"/>
              </a:rPr>
              <a:t>Production finale attendue</a:t>
            </a:r>
            <a:endParaRPr lang="fr-FR" altLang="fr-FR" sz="2800" b="1" dirty="0">
              <a:ea typeface="Arial" charset="0"/>
              <a:cs typeface="Calibri" pitchFamily="34" charset="0"/>
            </a:endParaRPr>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106" y="1662659"/>
            <a:ext cx="2647408" cy="1785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a:srcRect/>
          <a:stretch>
            <a:fillRect/>
          </a:stretch>
        </p:blipFill>
        <p:spPr bwMode="auto">
          <a:xfrm rot="698077">
            <a:off x="6021317" y="3509481"/>
            <a:ext cx="2388396" cy="2911881"/>
          </a:xfrm>
          <a:prstGeom prst="rect">
            <a:avLst/>
          </a:prstGeom>
          <a:noFill/>
          <a:ln w="9525">
            <a:solidFill>
              <a:schemeClr val="accent1"/>
            </a:solidFill>
            <a:miter lim="800000"/>
            <a:headEnd/>
            <a:tailEnd/>
          </a:ln>
          <a:effectLst/>
        </p:spPr>
      </p:pic>
    </p:spTree>
    <p:extLst>
      <p:ext uri="{BB962C8B-B14F-4D97-AF65-F5344CB8AC3E}">
        <p14:creationId xmlns:p14="http://schemas.microsoft.com/office/powerpoint/2010/main" val="1007404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t>     </a:t>
            </a:r>
            <a:r>
              <a:rPr lang="fr-FR" sz="2000" b="1" i="1" smtClean="0"/>
              <a:t>Un témoignage pour le cycle 3</a:t>
            </a:r>
            <a:endParaRPr lang="fr-FR" sz="2000" b="1" i="1" dirty="0">
              <a:solidFill>
                <a:srgbClr val="FFFFFF"/>
              </a:solidFill>
            </a:endParaRPr>
          </a:p>
        </p:txBody>
      </p:sp>
      <p:sp>
        <p:nvSpPr>
          <p:cNvPr id="5" name="Espace réservé du contenu 2"/>
          <p:cNvSpPr txBox="1">
            <a:spLocks/>
          </p:cNvSpPr>
          <p:nvPr/>
        </p:nvSpPr>
        <p:spPr bwMode="auto">
          <a:xfrm>
            <a:off x="755650" y="1557338"/>
            <a:ext cx="8135938" cy="491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charset="0"/>
              <a:buChar char="•"/>
              <a:defRPr sz="3200">
                <a:solidFill>
                  <a:schemeClr val="tx1"/>
                </a:solidFill>
                <a:latin typeface="Calibri" pitchFamily="34" charset="0"/>
              </a:defRPr>
            </a:lvl1pPr>
            <a:lvl2pPr defTabSz="457200" eaLnBrk="0" hangingPunct="0">
              <a:spcBef>
                <a:spcPct val="20000"/>
              </a:spcBef>
              <a:buFont typeface="Arial" charset="0"/>
              <a:buChar char="–"/>
              <a:defRPr sz="2800">
                <a:solidFill>
                  <a:schemeClr val="tx1"/>
                </a:solidFill>
                <a:latin typeface="Calibri" pitchFamily="34" charset="0"/>
              </a:defRPr>
            </a:lvl2pPr>
            <a:lvl3pPr marL="1143000" indent="-228600" defTabSz="457200" eaLnBrk="0" hangingPunct="0">
              <a:spcBef>
                <a:spcPct val="20000"/>
              </a:spcBef>
              <a:buFont typeface="Arial" charset="0"/>
              <a:buChar char="•"/>
              <a:defRPr sz="2400">
                <a:solidFill>
                  <a:schemeClr val="tx1"/>
                </a:solidFill>
                <a:latin typeface="Calibri" pitchFamily="34" charset="0"/>
              </a:defRPr>
            </a:lvl3pPr>
            <a:lvl4pPr marL="1600200" indent="-228600" defTabSz="457200" eaLnBrk="0" hangingPunct="0">
              <a:spcBef>
                <a:spcPct val="20000"/>
              </a:spcBef>
              <a:buFont typeface="Arial" charset="0"/>
              <a:buChar char="–"/>
              <a:defRPr sz="2000">
                <a:solidFill>
                  <a:schemeClr val="tx1"/>
                </a:solidFill>
                <a:latin typeface="Calibri" pitchFamily="34" charset="0"/>
              </a:defRPr>
            </a:lvl4pPr>
            <a:lvl5pPr marL="2057400" indent="-228600"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457200">
              <a:buNone/>
            </a:pPr>
            <a:r>
              <a:rPr lang="fr-FR" sz="2400" dirty="0" smtClean="0"/>
              <a:t>Ce projet doit permettre d’observer le comportement de 5 espèces d’oiseaux : (ex : le moineau domestique, le rouge-gorge familier,  la mésange noire, la mésange charbonnière, le pinson des arbres) au début de l’automne puis en hiver.</a:t>
            </a:r>
          </a:p>
          <a:p>
            <a:pPr marL="457200" indent="-457200">
              <a:buNone/>
            </a:pPr>
            <a:r>
              <a:rPr lang="fr-FR" sz="2400" dirty="0" smtClean="0"/>
              <a:t> </a:t>
            </a:r>
          </a:p>
          <a:p>
            <a:pPr marL="0" indent="0" defTabSz="914400">
              <a:lnSpc>
                <a:spcPct val="150000"/>
              </a:lnSpc>
              <a:buNone/>
            </a:pPr>
            <a:endParaRPr lang="fr-FR" sz="2400" dirty="0" smtClean="0">
              <a:solidFill>
                <a:srgbClr val="0000FF"/>
              </a:solidFill>
              <a:ea typeface="ＭＳ Ｐゴシック"/>
              <a:cs typeface="ＭＳ Ｐゴシック"/>
            </a:endParaRPr>
          </a:p>
          <a:p>
            <a:pPr defTabSz="914400">
              <a:lnSpc>
                <a:spcPct val="150000"/>
              </a:lnSpc>
            </a:pPr>
            <a:endParaRPr lang="fr-FR" sz="2400" dirty="0">
              <a:ea typeface="ＭＳ Ｐゴシック"/>
              <a:cs typeface="ＭＳ Ｐゴシック"/>
            </a:endParaRPr>
          </a:p>
        </p:txBody>
      </p:sp>
      <p:sp>
        <p:nvSpPr>
          <p:cNvPr id="4100" name="Rectangle 2"/>
          <p:cNvSpPr>
            <a:spLocks noChangeArrowheads="1"/>
          </p:cNvSpPr>
          <p:nvPr/>
        </p:nvSpPr>
        <p:spPr bwMode="auto">
          <a:xfrm>
            <a:off x="684213" y="620713"/>
            <a:ext cx="6983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800" b="1" dirty="0" smtClean="0">
                <a:solidFill>
                  <a:srgbClr val="0062A8"/>
                </a:solidFill>
                <a:ea typeface="Arial" charset="0"/>
                <a:cs typeface="Calibri" pitchFamily="34" charset="0"/>
              </a:rPr>
              <a:t>Planification</a:t>
            </a:r>
            <a:endParaRPr lang="fr-FR" altLang="fr-FR" sz="2800" b="1" dirty="0">
              <a:ea typeface="Arial" charset="0"/>
              <a:cs typeface="Calibri"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2376" y="3300825"/>
            <a:ext cx="3899212" cy="3236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755650" y="3764836"/>
            <a:ext cx="4067969" cy="2308324"/>
          </a:xfrm>
          <a:prstGeom prst="rect">
            <a:avLst/>
          </a:prstGeom>
          <a:noFill/>
        </p:spPr>
        <p:txBody>
          <a:bodyPr wrap="square" rtlCol="0">
            <a:spAutoFit/>
          </a:bodyPr>
          <a:lstStyle/>
          <a:p>
            <a:pPr marL="0" indent="-457200">
              <a:buNone/>
            </a:pPr>
            <a:r>
              <a:rPr lang="fr-FR" sz="2400" dirty="0">
                <a:latin typeface="Calibri" panose="020F0502020204030204" pitchFamily="34" charset="0"/>
              </a:rPr>
              <a:t>Il doit être terminé entre mi-janvier et début février pour permettre la validation des mangeoires lors de la période hivernale (15 semaines de cours). </a:t>
            </a:r>
          </a:p>
        </p:txBody>
      </p:sp>
    </p:spTree>
    <p:extLst>
      <p:ext uri="{BB962C8B-B14F-4D97-AF65-F5344CB8AC3E}">
        <p14:creationId xmlns:p14="http://schemas.microsoft.com/office/powerpoint/2010/main" val="3050522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t>     </a:t>
            </a:r>
            <a:r>
              <a:rPr lang="fr-FR" sz="2000" b="1" i="1" smtClean="0"/>
              <a:t>Un témoignage pour le cycle 3</a:t>
            </a:r>
            <a:endParaRPr lang="fr-FR" sz="2000" b="1" i="1" dirty="0">
              <a:solidFill>
                <a:srgbClr val="FFFFFF"/>
              </a:solidFill>
            </a:endParaRPr>
          </a:p>
        </p:txBody>
      </p:sp>
      <p:sp>
        <p:nvSpPr>
          <p:cNvPr id="5" name="Espace réservé du contenu 2"/>
          <p:cNvSpPr txBox="1">
            <a:spLocks/>
          </p:cNvSpPr>
          <p:nvPr/>
        </p:nvSpPr>
        <p:spPr bwMode="auto">
          <a:xfrm>
            <a:off x="755650" y="1323833"/>
            <a:ext cx="8135938" cy="51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charset="0"/>
              <a:buChar char="•"/>
              <a:defRPr sz="3200">
                <a:solidFill>
                  <a:schemeClr val="tx1"/>
                </a:solidFill>
                <a:latin typeface="Calibri" pitchFamily="34" charset="0"/>
              </a:defRPr>
            </a:lvl1pPr>
            <a:lvl2pPr defTabSz="457200" eaLnBrk="0" hangingPunct="0">
              <a:spcBef>
                <a:spcPct val="20000"/>
              </a:spcBef>
              <a:buFont typeface="Arial" charset="0"/>
              <a:buChar char="–"/>
              <a:defRPr sz="2800">
                <a:solidFill>
                  <a:schemeClr val="tx1"/>
                </a:solidFill>
                <a:latin typeface="Calibri" pitchFamily="34" charset="0"/>
              </a:defRPr>
            </a:lvl2pPr>
            <a:lvl3pPr marL="1143000" indent="-228600" defTabSz="457200" eaLnBrk="0" hangingPunct="0">
              <a:spcBef>
                <a:spcPct val="20000"/>
              </a:spcBef>
              <a:buFont typeface="Arial" charset="0"/>
              <a:buChar char="•"/>
              <a:defRPr sz="2400">
                <a:solidFill>
                  <a:schemeClr val="tx1"/>
                </a:solidFill>
                <a:latin typeface="Calibri" pitchFamily="34" charset="0"/>
              </a:defRPr>
            </a:lvl3pPr>
            <a:lvl4pPr marL="1600200" indent="-228600" defTabSz="457200" eaLnBrk="0" hangingPunct="0">
              <a:spcBef>
                <a:spcPct val="20000"/>
              </a:spcBef>
              <a:buFont typeface="Arial" charset="0"/>
              <a:buChar char="–"/>
              <a:defRPr sz="2000">
                <a:solidFill>
                  <a:schemeClr val="tx1"/>
                </a:solidFill>
                <a:latin typeface="Calibri" pitchFamily="34" charset="0"/>
              </a:defRPr>
            </a:lvl4pPr>
            <a:lvl5pPr marL="2057400" indent="-228600"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a:buNone/>
            </a:pPr>
            <a:r>
              <a:rPr lang="fr-FR" sz="2000" dirty="0"/>
              <a:t>Ce projet est mené conjointement en </a:t>
            </a:r>
            <a:r>
              <a:rPr lang="fr-FR" sz="2000" b="1" dirty="0"/>
              <a:t>Technologie</a:t>
            </a:r>
            <a:r>
              <a:rPr lang="fr-FR" sz="2000" dirty="0"/>
              <a:t> et en </a:t>
            </a:r>
            <a:r>
              <a:rPr lang="fr-FR" sz="2000" b="1" dirty="0"/>
              <a:t>SVT. C</a:t>
            </a:r>
            <a:r>
              <a:rPr lang="fr-FR" sz="2000" dirty="0"/>
              <a:t>e n’est que par les </a:t>
            </a:r>
            <a:r>
              <a:rPr lang="fr-FR" sz="2000" b="1" dirty="0"/>
              <a:t>apports spécifiques </a:t>
            </a:r>
            <a:r>
              <a:rPr lang="fr-FR" sz="2000" dirty="0"/>
              <a:t>de ces deux disciplines que le projet peut être mené à bien et ceci sans qu’aucune discipline ne soit au service de l’autre. Dans chacune des séquences présentées plus avant, les apports sont définis comme le montre la carte ci-dessous.</a:t>
            </a:r>
          </a:p>
        </p:txBody>
      </p:sp>
      <p:sp>
        <p:nvSpPr>
          <p:cNvPr id="4100" name="Rectangle 2"/>
          <p:cNvSpPr>
            <a:spLocks noChangeArrowheads="1"/>
          </p:cNvSpPr>
          <p:nvPr/>
        </p:nvSpPr>
        <p:spPr bwMode="auto">
          <a:xfrm>
            <a:off x="684213" y="620713"/>
            <a:ext cx="6983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800" b="1" dirty="0" smtClean="0">
                <a:solidFill>
                  <a:srgbClr val="0062A8"/>
                </a:solidFill>
                <a:ea typeface="Arial" charset="0"/>
                <a:cs typeface="Calibri" pitchFamily="34" charset="0"/>
              </a:rPr>
              <a:t>Interdisciplinarité</a:t>
            </a:r>
            <a:endParaRPr lang="fr-FR" altLang="fr-FR" sz="2800" b="1" dirty="0">
              <a:ea typeface="Arial" charset="0"/>
              <a:cs typeface="Calibri"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6479" y="3178538"/>
            <a:ext cx="4315109" cy="253724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3" name="Rectangle avec flèche vers la gauche 2"/>
          <p:cNvSpPr/>
          <p:nvPr/>
        </p:nvSpPr>
        <p:spPr>
          <a:xfrm>
            <a:off x="6476245" y="4470794"/>
            <a:ext cx="1868225" cy="534273"/>
          </a:xfrm>
          <a:prstGeom prst="leftArrowCallout">
            <a:avLst>
              <a:gd name="adj1" fmla="val 25000"/>
              <a:gd name="adj2" fmla="val 30109"/>
              <a:gd name="adj3" fmla="val 25000"/>
              <a:gd name="adj4" fmla="val 8469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2" y="4698998"/>
            <a:ext cx="5792033" cy="1769472"/>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05879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t>     </a:t>
            </a:r>
            <a:r>
              <a:rPr lang="fr-FR" sz="2000" b="1" i="1" smtClean="0"/>
              <a:t>Un témoignage pour le cycle 3</a:t>
            </a:r>
            <a:endParaRPr lang="fr-FR" sz="2000" b="1" i="1" dirty="0">
              <a:solidFill>
                <a:srgbClr val="FFFFFF"/>
              </a:solidFill>
            </a:endParaRPr>
          </a:p>
        </p:txBody>
      </p:sp>
      <p:sp>
        <p:nvSpPr>
          <p:cNvPr id="5" name="Espace réservé du contenu 2"/>
          <p:cNvSpPr txBox="1">
            <a:spLocks/>
          </p:cNvSpPr>
          <p:nvPr/>
        </p:nvSpPr>
        <p:spPr bwMode="auto">
          <a:xfrm>
            <a:off x="755650" y="1557338"/>
            <a:ext cx="8135938" cy="4952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charset="0"/>
              <a:buChar char="•"/>
              <a:defRPr sz="3200">
                <a:solidFill>
                  <a:schemeClr val="tx1"/>
                </a:solidFill>
                <a:latin typeface="Calibri" pitchFamily="34" charset="0"/>
              </a:defRPr>
            </a:lvl1pPr>
            <a:lvl2pPr defTabSz="457200" eaLnBrk="0" hangingPunct="0">
              <a:spcBef>
                <a:spcPct val="20000"/>
              </a:spcBef>
              <a:buFont typeface="Arial" charset="0"/>
              <a:buChar char="–"/>
              <a:defRPr sz="2800">
                <a:solidFill>
                  <a:schemeClr val="tx1"/>
                </a:solidFill>
                <a:latin typeface="Calibri" pitchFamily="34" charset="0"/>
              </a:defRPr>
            </a:lvl2pPr>
            <a:lvl3pPr marL="1143000" indent="-228600" defTabSz="457200" eaLnBrk="0" hangingPunct="0">
              <a:spcBef>
                <a:spcPct val="20000"/>
              </a:spcBef>
              <a:buFont typeface="Arial" charset="0"/>
              <a:buChar char="•"/>
              <a:defRPr sz="2400">
                <a:solidFill>
                  <a:schemeClr val="tx1"/>
                </a:solidFill>
                <a:latin typeface="Calibri" pitchFamily="34" charset="0"/>
              </a:defRPr>
            </a:lvl3pPr>
            <a:lvl4pPr marL="1600200" indent="-228600" defTabSz="457200" eaLnBrk="0" hangingPunct="0">
              <a:spcBef>
                <a:spcPct val="20000"/>
              </a:spcBef>
              <a:buFont typeface="Arial" charset="0"/>
              <a:buChar char="–"/>
              <a:defRPr sz="2000">
                <a:solidFill>
                  <a:schemeClr val="tx1"/>
                </a:solidFill>
                <a:latin typeface="Calibri" pitchFamily="34" charset="0"/>
              </a:defRPr>
            </a:lvl4pPr>
            <a:lvl5pPr marL="2057400" indent="-228600"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a:buNone/>
            </a:pPr>
            <a:r>
              <a:rPr lang="fr-FR" sz="2400" dirty="0"/>
              <a:t>U</a:t>
            </a:r>
            <a:r>
              <a:rPr lang="fr-FR" sz="2400" dirty="0" smtClean="0"/>
              <a:t>ne</a:t>
            </a:r>
            <a:r>
              <a:rPr lang="fr-FR" sz="2400" dirty="0"/>
              <a:t>  </a:t>
            </a:r>
            <a:r>
              <a:rPr lang="fr-FR" sz="2400" dirty="0" err="1"/>
              <a:t>co</a:t>
            </a:r>
            <a:r>
              <a:rPr lang="fr-FR" sz="2400" dirty="0"/>
              <a:t>-animation toutes les six semaines est mise en place entre les deux </a:t>
            </a:r>
            <a:r>
              <a:rPr lang="fr-FR" sz="2400" dirty="0" smtClean="0"/>
              <a:t>professeurs.</a:t>
            </a:r>
            <a:endParaRPr lang="fr-FR" sz="2400" dirty="0"/>
          </a:p>
          <a:p>
            <a:pPr marL="0">
              <a:buNone/>
            </a:pPr>
            <a:r>
              <a:rPr lang="fr-FR" sz="2400" dirty="0" smtClean="0"/>
              <a:t>Organisation d’un  dédoublement (1/2 groupe) dans chaque discipline lors des expérimentations et lors de la fabrication.</a:t>
            </a:r>
          </a:p>
          <a:p>
            <a:pPr marL="0" indent="0">
              <a:buNone/>
            </a:pPr>
            <a:r>
              <a:rPr lang="fr-FR" sz="2400" dirty="0" smtClean="0"/>
              <a:t>Projet </a:t>
            </a:r>
            <a:r>
              <a:rPr lang="fr-FR" sz="2400" dirty="0"/>
              <a:t>s’étalant sur maximum un semestre avec 3 périodes </a:t>
            </a:r>
            <a:r>
              <a:rPr lang="fr-FR" sz="2400" dirty="0" smtClean="0"/>
              <a:t>distinctes :</a:t>
            </a:r>
            <a:endParaRPr lang="fr-FR" sz="2400" dirty="0"/>
          </a:p>
          <a:p>
            <a:r>
              <a:rPr lang="fr-FR" sz="2400" dirty="0">
                <a:solidFill>
                  <a:srgbClr val="FFC000"/>
                </a:solidFill>
              </a:rPr>
              <a:t>Période </a:t>
            </a:r>
            <a:r>
              <a:rPr lang="fr-FR" sz="2400" dirty="0" smtClean="0">
                <a:solidFill>
                  <a:srgbClr val="FFC000"/>
                </a:solidFill>
              </a:rPr>
              <a:t>1</a:t>
            </a:r>
            <a:r>
              <a:rPr lang="fr-FR" sz="2400" dirty="0" smtClean="0"/>
              <a:t/>
            </a:r>
            <a:br>
              <a:rPr lang="fr-FR" sz="2400" dirty="0" smtClean="0"/>
            </a:br>
            <a:r>
              <a:rPr lang="fr-FR" sz="2400" dirty="0" smtClean="0"/>
              <a:t>fin </a:t>
            </a:r>
            <a:r>
              <a:rPr lang="fr-FR" sz="2400" dirty="0"/>
              <a:t>novembre : </a:t>
            </a:r>
            <a:r>
              <a:rPr lang="fr-FR" sz="2400" dirty="0" smtClean="0"/>
              <a:t>SVT/Techno</a:t>
            </a:r>
          </a:p>
          <a:p>
            <a:r>
              <a:rPr lang="fr-FR" sz="2400" dirty="0" smtClean="0">
                <a:solidFill>
                  <a:srgbClr val="92D050"/>
                </a:solidFill>
              </a:rPr>
              <a:t>Période 2</a:t>
            </a:r>
            <a:br>
              <a:rPr lang="fr-FR" sz="2400" dirty="0" smtClean="0">
                <a:solidFill>
                  <a:srgbClr val="92D050"/>
                </a:solidFill>
              </a:rPr>
            </a:br>
            <a:r>
              <a:rPr lang="fr-FR" sz="2400" dirty="0" smtClean="0"/>
              <a:t>mi- </a:t>
            </a:r>
            <a:r>
              <a:rPr lang="fr-FR" sz="2400" dirty="0"/>
              <a:t>janvier : T</a:t>
            </a:r>
            <a:r>
              <a:rPr lang="fr-FR" sz="2400" dirty="0" smtClean="0"/>
              <a:t>echno</a:t>
            </a:r>
          </a:p>
          <a:p>
            <a:r>
              <a:rPr lang="fr-FR" sz="2400" dirty="0" smtClean="0">
                <a:solidFill>
                  <a:srgbClr val="0070C0"/>
                </a:solidFill>
              </a:rPr>
              <a:t>Période 3</a:t>
            </a:r>
            <a:r>
              <a:rPr lang="fr-FR" sz="2400" dirty="0"/>
              <a:t/>
            </a:r>
            <a:br>
              <a:rPr lang="fr-FR" sz="2400" dirty="0"/>
            </a:br>
            <a:r>
              <a:rPr lang="fr-FR" sz="2400" dirty="0" smtClean="0"/>
              <a:t>fin février : SVT/Techno</a:t>
            </a:r>
            <a:endParaRPr lang="fr-FR" sz="2400" dirty="0">
              <a:ea typeface="ＭＳ Ｐゴシック"/>
              <a:cs typeface="ＭＳ Ｐゴシック"/>
            </a:endParaRPr>
          </a:p>
        </p:txBody>
      </p:sp>
      <p:sp>
        <p:nvSpPr>
          <p:cNvPr id="4100" name="Rectangle 2"/>
          <p:cNvSpPr>
            <a:spLocks noChangeArrowheads="1"/>
          </p:cNvSpPr>
          <p:nvPr/>
        </p:nvSpPr>
        <p:spPr bwMode="auto">
          <a:xfrm>
            <a:off x="684213" y="620713"/>
            <a:ext cx="6983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800" b="1" dirty="0" smtClean="0">
                <a:solidFill>
                  <a:srgbClr val="0062A8"/>
                </a:solidFill>
                <a:ea typeface="Arial" charset="0"/>
                <a:cs typeface="Calibri" pitchFamily="34" charset="0"/>
              </a:rPr>
              <a:t>Conditions de mise en œuvre</a:t>
            </a:r>
            <a:endParaRPr lang="fr-FR" altLang="fr-FR" sz="2800" b="1" dirty="0">
              <a:ea typeface="Arial" charset="0"/>
              <a:cs typeface="Calibri"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3425380236"/>
              </p:ext>
            </p:extLst>
          </p:nvPr>
        </p:nvGraphicFramePr>
        <p:xfrm>
          <a:off x="4816765" y="3877457"/>
          <a:ext cx="4074823" cy="2470248"/>
        </p:xfrm>
        <a:graphic>
          <a:graphicData uri="http://schemas.openxmlformats.org/drawingml/2006/table">
            <a:tbl>
              <a:tblPr firstRow="1" firstCol="1" bandRow="1">
                <a:tableStyleId>{5C22544A-7EE6-4342-B048-85BDC9FD1C3A}</a:tableStyleId>
              </a:tblPr>
              <a:tblGrid>
                <a:gridCol w="1343373"/>
                <a:gridCol w="1372531"/>
                <a:gridCol w="1358919"/>
              </a:tblGrid>
              <a:tr h="308781">
                <a:tc>
                  <a:txBody>
                    <a:bodyPr/>
                    <a:lstStyle/>
                    <a:p>
                      <a:pPr algn="ctr">
                        <a:spcAft>
                          <a:spcPts val="0"/>
                        </a:spcAft>
                      </a:pPr>
                      <a:r>
                        <a:rPr lang="fr-FR" sz="1600" dirty="0">
                          <a:effectLst/>
                        </a:rPr>
                        <a:t> </a:t>
                      </a:r>
                      <a:endParaRPr lang="fr-FR" sz="1600" dirty="0">
                        <a:effectLst/>
                        <a:latin typeface="Times New Roman"/>
                        <a:ea typeface="Times New Roman"/>
                      </a:endParaRPr>
                    </a:p>
                  </a:txBody>
                  <a:tcPr marL="68580" marR="68580" marT="0" marB="0" anchor="ctr"/>
                </a:tc>
                <a:tc>
                  <a:txBody>
                    <a:bodyPr/>
                    <a:lstStyle/>
                    <a:p>
                      <a:pPr algn="ctr">
                        <a:spcAft>
                          <a:spcPts val="0"/>
                        </a:spcAft>
                      </a:pPr>
                      <a:r>
                        <a:rPr lang="fr-FR" sz="1600" dirty="0" smtClean="0">
                          <a:effectLst/>
                        </a:rPr>
                        <a:t>S.V.T.</a:t>
                      </a:r>
                      <a:endParaRPr lang="fr-FR" sz="1600" dirty="0">
                        <a:effectLst/>
                        <a:latin typeface="Times New Roman"/>
                        <a:ea typeface="Times New Roman"/>
                      </a:endParaRPr>
                    </a:p>
                  </a:txBody>
                  <a:tcPr marL="68580" marR="68580" marT="0" marB="0" anchor="ctr"/>
                </a:tc>
                <a:tc>
                  <a:txBody>
                    <a:bodyPr/>
                    <a:lstStyle/>
                    <a:p>
                      <a:pPr algn="ctr">
                        <a:spcAft>
                          <a:spcPts val="0"/>
                        </a:spcAft>
                      </a:pPr>
                      <a:r>
                        <a:rPr lang="fr-FR" sz="1600" dirty="0">
                          <a:effectLst/>
                        </a:rPr>
                        <a:t>TECHNOLOGIE</a:t>
                      </a:r>
                      <a:endParaRPr lang="fr-FR" sz="1600" dirty="0">
                        <a:effectLst/>
                        <a:latin typeface="Times New Roman"/>
                        <a:ea typeface="Times New Roman"/>
                      </a:endParaRPr>
                    </a:p>
                  </a:txBody>
                  <a:tcPr marL="68580" marR="68580" marT="0" marB="0" anchor="ctr"/>
                </a:tc>
              </a:tr>
              <a:tr h="308781">
                <a:tc>
                  <a:txBody>
                    <a:bodyPr/>
                    <a:lstStyle/>
                    <a:p>
                      <a:pPr algn="ctr">
                        <a:spcAft>
                          <a:spcPts val="0"/>
                        </a:spcAft>
                      </a:pPr>
                      <a:r>
                        <a:rPr lang="fr-FR" sz="1600">
                          <a:effectLst/>
                        </a:rPr>
                        <a:t>Séquence 1</a:t>
                      </a:r>
                      <a:endParaRPr lang="fr-FR" sz="1600">
                        <a:effectLst/>
                        <a:latin typeface="Times New Roman"/>
                        <a:ea typeface="Times New Roman"/>
                      </a:endParaRPr>
                    </a:p>
                  </a:txBody>
                  <a:tcPr marL="68580" marR="68580" marT="0" marB="0" anchor="ctr"/>
                </a:tc>
                <a:tc>
                  <a:txBody>
                    <a:bodyPr/>
                    <a:lstStyle/>
                    <a:p>
                      <a:pPr algn="ctr">
                        <a:spcAft>
                          <a:spcPts val="0"/>
                        </a:spcAft>
                      </a:pPr>
                      <a:r>
                        <a:rPr lang="fr-FR" sz="1600">
                          <a:effectLst/>
                        </a:rPr>
                        <a:t> </a:t>
                      </a:r>
                      <a:endParaRPr lang="fr-FR" sz="1600">
                        <a:effectLst/>
                        <a:latin typeface="Times New Roman"/>
                        <a:ea typeface="Times New Roman"/>
                      </a:endParaRPr>
                    </a:p>
                  </a:txBody>
                  <a:tcPr marL="68580" marR="68580" marT="0" marB="0" anchor="ctr">
                    <a:solidFill>
                      <a:srgbClr val="FFC000"/>
                    </a:solidFill>
                  </a:tcPr>
                </a:tc>
                <a:tc>
                  <a:txBody>
                    <a:bodyPr/>
                    <a:lstStyle/>
                    <a:p>
                      <a:pPr algn="ctr">
                        <a:spcAft>
                          <a:spcPts val="0"/>
                        </a:spcAft>
                      </a:pPr>
                      <a:r>
                        <a:rPr lang="fr-FR" sz="1600" dirty="0">
                          <a:effectLst/>
                        </a:rPr>
                        <a:t> </a:t>
                      </a:r>
                      <a:endParaRPr lang="fr-FR" sz="1600" dirty="0">
                        <a:effectLst/>
                        <a:latin typeface="Times New Roman"/>
                        <a:ea typeface="Times New Roman"/>
                      </a:endParaRPr>
                    </a:p>
                  </a:txBody>
                  <a:tcPr marL="68580" marR="68580" marT="0" marB="0" anchor="ctr">
                    <a:solidFill>
                      <a:srgbClr val="FFC000"/>
                    </a:solidFill>
                  </a:tcPr>
                </a:tc>
              </a:tr>
              <a:tr h="308781">
                <a:tc>
                  <a:txBody>
                    <a:bodyPr/>
                    <a:lstStyle/>
                    <a:p>
                      <a:pPr algn="ctr">
                        <a:spcAft>
                          <a:spcPts val="0"/>
                        </a:spcAft>
                      </a:pPr>
                      <a:r>
                        <a:rPr lang="fr-FR" sz="1600" dirty="0">
                          <a:effectLst/>
                        </a:rPr>
                        <a:t>Séquence 2</a:t>
                      </a:r>
                      <a:endParaRPr lang="fr-FR" sz="1600" dirty="0">
                        <a:effectLst/>
                        <a:latin typeface="Times New Roman"/>
                        <a:ea typeface="Times New Roman"/>
                      </a:endParaRPr>
                    </a:p>
                  </a:txBody>
                  <a:tcPr marL="68580" marR="68580" marT="0" marB="0" anchor="ctr"/>
                </a:tc>
                <a:tc>
                  <a:txBody>
                    <a:bodyPr/>
                    <a:lstStyle/>
                    <a:p>
                      <a:pPr algn="ctr">
                        <a:spcAft>
                          <a:spcPts val="0"/>
                        </a:spcAft>
                      </a:pPr>
                      <a:r>
                        <a:rPr lang="fr-FR" sz="1600">
                          <a:effectLst/>
                        </a:rPr>
                        <a:t> </a:t>
                      </a:r>
                      <a:endParaRPr lang="fr-FR" sz="1600">
                        <a:effectLst/>
                        <a:latin typeface="Times New Roman"/>
                        <a:ea typeface="Times New Roman"/>
                      </a:endParaRPr>
                    </a:p>
                  </a:txBody>
                  <a:tcPr marL="68580" marR="68580" marT="0" marB="0" anchor="ctr">
                    <a:solidFill>
                      <a:srgbClr val="FFC000"/>
                    </a:solidFill>
                  </a:tcPr>
                </a:tc>
                <a:tc>
                  <a:txBody>
                    <a:bodyPr/>
                    <a:lstStyle/>
                    <a:p>
                      <a:pPr algn="ctr">
                        <a:spcAft>
                          <a:spcPts val="0"/>
                        </a:spcAft>
                      </a:pPr>
                      <a:r>
                        <a:rPr lang="fr-FR" sz="1600">
                          <a:effectLst/>
                        </a:rPr>
                        <a:t> </a:t>
                      </a:r>
                      <a:endParaRPr lang="fr-FR" sz="1600">
                        <a:effectLst/>
                        <a:latin typeface="Times New Roman"/>
                        <a:ea typeface="Times New Roman"/>
                      </a:endParaRPr>
                    </a:p>
                  </a:txBody>
                  <a:tcPr marL="68580" marR="68580" marT="0" marB="0" anchor="ctr">
                    <a:solidFill>
                      <a:srgbClr val="FFC000"/>
                    </a:solidFill>
                  </a:tcPr>
                </a:tc>
              </a:tr>
              <a:tr h="308781">
                <a:tc>
                  <a:txBody>
                    <a:bodyPr/>
                    <a:lstStyle/>
                    <a:p>
                      <a:pPr algn="ctr">
                        <a:spcAft>
                          <a:spcPts val="0"/>
                        </a:spcAft>
                      </a:pPr>
                      <a:r>
                        <a:rPr lang="fr-FR" sz="1600">
                          <a:effectLst/>
                        </a:rPr>
                        <a:t>Séquence 3</a:t>
                      </a:r>
                      <a:endParaRPr lang="fr-FR" sz="1600">
                        <a:effectLst/>
                        <a:latin typeface="Times New Roman"/>
                        <a:ea typeface="Times New Roman"/>
                      </a:endParaRPr>
                    </a:p>
                  </a:txBody>
                  <a:tcPr marL="68580" marR="68580" marT="0" marB="0" anchor="ctr"/>
                </a:tc>
                <a:tc>
                  <a:txBody>
                    <a:bodyPr/>
                    <a:lstStyle/>
                    <a:p>
                      <a:pPr algn="ctr">
                        <a:spcAft>
                          <a:spcPts val="0"/>
                        </a:spcAft>
                      </a:pPr>
                      <a:r>
                        <a:rPr lang="fr-FR" sz="1600" dirty="0">
                          <a:effectLst/>
                        </a:rPr>
                        <a:t> </a:t>
                      </a:r>
                      <a:endParaRPr lang="fr-FR" sz="1600" dirty="0">
                        <a:effectLst/>
                        <a:latin typeface="Times New Roman"/>
                        <a:ea typeface="Times New Roman"/>
                      </a:endParaRPr>
                    </a:p>
                  </a:txBody>
                  <a:tcPr marL="68580" marR="68580" marT="0" marB="0" anchor="ctr">
                    <a:solidFill>
                      <a:srgbClr val="FFC000"/>
                    </a:solidFill>
                  </a:tcPr>
                </a:tc>
                <a:tc>
                  <a:txBody>
                    <a:bodyPr/>
                    <a:lstStyle/>
                    <a:p>
                      <a:pPr algn="ctr">
                        <a:spcAft>
                          <a:spcPts val="0"/>
                        </a:spcAft>
                      </a:pPr>
                      <a:r>
                        <a:rPr lang="fr-FR" sz="1600" dirty="0">
                          <a:effectLst/>
                        </a:rPr>
                        <a:t> </a:t>
                      </a:r>
                      <a:endParaRPr lang="fr-FR" sz="1600" dirty="0">
                        <a:effectLst/>
                        <a:latin typeface="Times New Roman"/>
                        <a:ea typeface="Times New Roman"/>
                      </a:endParaRPr>
                    </a:p>
                  </a:txBody>
                  <a:tcPr marL="68580" marR="68580" marT="0" marB="0" anchor="ctr">
                    <a:solidFill>
                      <a:srgbClr val="FFC000"/>
                    </a:solidFill>
                  </a:tcPr>
                </a:tc>
              </a:tr>
              <a:tr h="308781">
                <a:tc>
                  <a:txBody>
                    <a:bodyPr/>
                    <a:lstStyle/>
                    <a:p>
                      <a:pPr algn="ctr">
                        <a:spcAft>
                          <a:spcPts val="0"/>
                        </a:spcAft>
                      </a:pPr>
                      <a:r>
                        <a:rPr lang="fr-FR" sz="1600">
                          <a:effectLst/>
                        </a:rPr>
                        <a:t>Séquence 4</a:t>
                      </a:r>
                      <a:endParaRPr lang="fr-FR" sz="1600">
                        <a:effectLst/>
                        <a:latin typeface="Times New Roman"/>
                        <a:ea typeface="Times New Roman"/>
                      </a:endParaRPr>
                    </a:p>
                  </a:txBody>
                  <a:tcPr marL="68580" marR="68580" marT="0" marB="0" anchor="ctr"/>
                </a:tc>
                <a:tc>
                  <a:txBody>
                    <a:bodyPr/>
                    <a:lstStyle/>
                    <a:p>
                      <a:pPr algn="ctr">
                        <a:spcAft>
                          <a:spcPts val="0"/>
                        </a:spcAft>
                      </a:pPr>
                      <a:r>
                        <a:rPr lang="fr-FR" sz="1600" dirty="0">
                          <a:effectLst/>
                        </a:rPr>
                        <a:t> </a:t>
                      </a:r>
                      <a:endParaRPr lang="fr-FR" sz="1600" dirty="0">
                        <a:effectLst/>
                        <a:latin typeface="Times New Roman"/>
                        <a:ea typeface="Times New Roman"/>
                      </a:endParaRPr>
                    </a:p>
                  </a:txBody>
                  <a:tcPr marL="68580" marR="68580" marT="0" marB="0" anchor="ctr"/>
                </a:tc>
                <a:tc>
                  <a:txBody>
                    <a:bodyPr/>
                    <a:lstStyle/>
                    <a:p>
                      <a:pPr algn="ctr">
                        <a:spcAft>
                          <a:spcPts val="0"/>
                        </a:spcAft>
                      </a:pPr>
                      <a:r>
                        <a:rPr lang="fr-FR" sz="1600" dirty="0">
                          <a:effectLst/>
                        </a:rPr>
                        <a:t> </a:t>
                      </a:r>
                      <a:endParaRPr lang="fr-FR" sz="1600" dirty="0">
                        <a:effectLst/>
                        <a:latin typeface="Times New Roman"/>
                        <a:ea typeface="Times New Roman"/>
                      </a:endParaRPr>
                    </a:p>
                  </a:txBody>
                  <a:tcPr marL="68580" marR="68580" marT="0" marB="0" anchor="ctr">
                    <a:solidFill>
                      <a:srgbClr val="00B050"/>
                    </a:solidFill>
                  </a:tcPr>
                </a:tc>
              </a:tr>
              <a:tr h="308781">
                <a:tc>
                  <a:txBody>
                    <a:bodyPr/>
                    <a:lstStyle/>
                    <a:p>
                      <a:pPr algn="ctr">
                        <a:spcAft>
                          <a:spcPts val="0"/>
                        </a:spcAft>
                      </a:pPr>
                      <a:r>
                        <a:rPr lang="fr-FR" sz="1600">
                          <a:effectLst/>
                        </a:rPr>
                        <a:t>Séquence 5</a:t>
                      </a:r>
                      <a:endParaRPr lang="fr-FR" sz="1600">
                        <a:effectLst/>
                        <a:latin typeface="Times New Roman"/>
                        <a:ea typeface="Times New Roman"/>
                      </a:endParaRPr>
                    </a:p>
                  </a:txBody>
                  <a:tcPr marL="68580" marR="68580" marT="0" marB="0" anchor="ctr"/>
                </a:tc>
                <a:tc>
                  <a:txBody>
                    <a:bodyPr/>
                    <a:lstStyle/>
                    <a:p>
                      <a:pPr algn="ctr">
                        <a:spcAft>
                          <a:spcPts val="0"/>
                        </a:spcAft>
                      </a:pPr>
                      <a:r>
                        <a:rPr lang="fr-FR" sz="1600">
                          <a:effectLst/>
                        </a:rPr>
                        <a:t> </a:t>
                      </a:r>
                      <a:endParaRPr lang="fr-FR" sz="1600">
                        <a:effectLst/>
                        <a:latin typeface="Times New Roman"/>
                        <a:ea typeface="Times New Roman"/>
                      </a:endParaRPr>
                    </a:p>
                  </a:txBody>
                  <a:tcPr marL="68580" marR="68580" marT="0" marB="0" anchor="ctr"/>
                </a:tc>
                <a:tc>
                  <a:txBody>
                    <a:bodyPr/>
                    <a:lstStyle/>
                    <a:p>
                      <a:pPr algn="ctr">
                        <a:spcAft>
                          <a:spcPts val="0"/>
                        </a:spcAft>
                      </a:pPr>
                      <a:r>
                        <a:rPr lang="fr-FR" sz="1600" dirty="0">
                          <a:effectLst/>
                        </a:rPr>
                        <a:t> </a:t>
                      </a:r>
                      <a:endParaRPr lang="fr-FR" sz="1600" dirty="0">
                        <a:effectLst/>
                        <a:latin typeface="Times New Roman"/>
                        <a:ea typeface="Times New Roman"/>
                      </a:endParaRPr>
                    </a:p>
                  </a:txBody>
                  <a:tcPr marL="68580" marR="68580" marT="0" marB="0" anchor="ctr">
                    <a:solidFill>
                      <a:srgbClr val="00B050"/>
                    </a:solidFill>
                  </a:tcPr>
                </a:tc>
              </a:tr>
              <a:tr h="308781">
                <a:tc>
                  <a:txBody>
                    <a:bodyPr/>
                    <a:lstStyle/>
                    <a:p>
                      <a:pPr algn="ctr">
                        <a:spcAft>
                          <a:spcPts val="0"/>
                        </a:spcAft>
                      </a:pPr>
                      <a:r>
                        <a:rPr lang="fr-FR" sz="1600">
                          <a:effectLst/>
                        </a:rPr>
                        <a:t>Séquence 6</a:t>
                      </a:r>
                      <a:endParaRPr lang="fr-FR" sz="1600">
                        <a:effectLst/>
                        <a:latin typeface="Times New Roman"/>
                        <a:ea typeface="Times New Roman"/>
                      </a:endParaRPr>
                    </a:p>
                  </a:txBody>
                  <a:tcPr marL="68580" marR="68580" marT="0" marB="0" anchor="ctr"/>
                </a:tc>
                <a:tc>
                  <a:txBody>
                    <a:bodyPr/>
                    <a:lstStyle/>
                    <a:p>
                      <a:pPr algn="ctr">
                        <a:spcAft>
                          <a:spcPts val="0"/>
                        </a:spcAft>
                      </a:pPr>
                      <a:r>
                        <a:rPr lang="fr-FR" sz="1600" dirty="0">
                          <a:effectLst/>
                        </a:rPr>
                        <a:t> </a:t>
                      </a:r>
                      <a:endParaRPr lang="fr-FR" sz="1600" dirty="0">
                        <a:effectLst/>
                        <a:latin typeface="Times New Roman"/>
                        <a:ea typeface="Times New Roman"/>
                      </a:endParaRPr>
                    </a:p>
                  </a:txBody>
                  <a:tcPr marL="68580" marR="68580" marT="0" marB="0" anchor="ctr">
                    <a:solidFill>
                      <a:srgbClr val="0070C0"/>
                    </a:solidFill>
                  </a:tcPr>
                </a:tc>
                <a:tc>
                  <a:txBody>
                    <a:bodyPr/>
                    <a:lstStyle/>
                    <a:p>
                      <a:pPr algn="ctr">
                        <a:spcAft>
                          <a:spcPts val="0"/>
                        </a:spcAft>
                      </a:pPr>
                      <a:r>
                        <a:rPr lang="fr-FR" sz="1600" dirty="0">
                          <a:effectLst/>
                        </a:rPr>
                        <a:t> </a:t>
                      </a:r>
                      <a:endParaRPr lang="fr-FR" sz="1600" dirty="0">
                        <a:effectLst/>
                        <a:latin typeface="Times New Roman"/>
                        <a:ea typeface="Times New Roman"/>
                      </a:endParaRPr>
                    </a:p>
                  </a:txBody>
                  <a:tcPr marL="68580" marR="68580" marT="0" marB="0" anchor="ctr">
                    <a:solidFill>
                      <a:srgbClr val="0070C0"/>
                    </a:solidFill>
                  </a:tcPr>
                </a:tc>
              </a:tr>
              <a:tr h="308781">
                <a:tc>
                  <a:txBody>
                    <a:bodyPr/>
                    <a:lstStyle/>
                    <a:p>
                      <a:pPr algn="ctr">
                        <a:spcAft>
                          <a:spcPts val="0"/>
                        </a:spcAft>
                      </a:pPr>
                      <a:r>
                        <a:rPr lang="fr-FR" sz="1600" dirty="0">
                          <a:effectLst/>
                        </a:rPr>
                        <a:t>Présentation</a:t>
                      </a:r>
                      <a:endParaRPr lang="fr-FR" sz="1600" dirty="0">
                        <a:effectLst/>
                        <a:latin typeface="Times New Roman"/>
                        <a:ea typeface="Times New Roman"/>
                      </a:endParaRPr>
                    </a:p>
                  </a:txBody>
                  <a:tcPr marL="68580" marR="68580" marT="0" marB="0" anchor="ctr"/>
                </a:tc>
                <a:tc>
                  <a:txBody>
                    <a:bodyPr/>
                    <a:lstStyle/>
                    <a:p>
                      <a:pPr algn="ctr">
                        <a:spcAft>
                          <a:spcPts val="0"/>
                        </a:spcAft>
                      </a:pPr>
                      <a:r>
                        <a:rPr lang="fr-FR" sz="1600">
                          <a:effectLst/>
                        </a:rPr>
                        <a:t> </a:t>
                      </a:r>
                      <a:endParaRPr lang="fr-FR" sz="1600">
                        <a:effectLst/>
                        <a:latin typeface="Times New Roman"/>
                        <a:ea typeface="Times New Roman"/>
                      </a:endParaRPr>
                    </a:p>
                  </a:txBody>
                  <a:tcPr marL="68580" marR="68580" marT="0" marB="0" anchor="ctr"/>
                </a:tc>
                <a:tc>
                  <a:txBody>
                    <a:bodyPr/>
                    <a:lstStyle/>
                    <a:p>
                      <a:pPr algn="ctr">
                        <a:spcAft>
                          <a:spcPts val="0"/>
                        </a:spcAft>
                      </a:pPr>
                      <a:r>
                        <a:rPr lang="fr-FR" sz="1600" dirty="0">
                          <a:effectLst/>
                        </a:rPr>
                        <a:t> </a:t>
                      </a:r>
                      <a:endParaRPr lang="fr-FR" sz="16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3050522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t>     </a:t>
            </a:r>
            <a:r>
              <a:rPr lang="fr-FR" sz="2000" b="1" i="1" smtClean="0"/>
              <a:t>Un témoignage pour le cycle 3</a:t>
            </a:r>
            <a:endParaRPr lang="fr-FR" sz="2000" b="1" i="1" dirty="0">
              <a:solidFill>
                <a:srgbClr val="FFFFFF"/>
              </a:solidFill>
            </a:endParaRPr>
          </a:p>
        </p:txBody>
      </p:sp>
      <p:sp>
        <p:nvSpPr>
          <p:cNvPr id="5" name="Espace réservé du contenu 2"/>
          <p:cNvSpPr txBox="1">
            <a:spLocks/>
          </p:cNvSpPr>
          <p:nvPr/>
        </p:nvSpPr>
        <p:spPr bwMode="auto">
          <a:xfrm>
            <a:off x="755650" y="1557338"/>
            <a:ext cx="8135938"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charset="0"/>
              <a:buChar char="•"/>
              <a:defRPr sz="3200">
                <a:solidFill>
                  <a:schemeClr val="tx1"/>
                </a:solidFill>
                <a:latin typeface="Calibri" pitchFamily="34" charset="0"/>
              </a:defRPr>
            </a:lvl1pPr>
            <a:lvl2pPr defTabSz="457200" eaLnBrk="0" hangingPunct="0">
              <a:spcBef>
                <a:spcPct val="20000"/>
              </a:spcBef>
              <a:buFont typeface="Arial" charset="0"/>
              <a:buChar char="–"/>
              <a:defRPr sz="2800">
                <a:solidFill>
                  <a:schemeClr val="tx1"/>
                </a:solidFill>
                <a:latin typeface="Calibri" pitchFamily="34" charset="0"/>
              </a:defRPr>
            </a:lvl2pPr>
            <a:lvl3pPr marL="1143000" indent="-228600" defTabSz="457200" eaLnBrk="0" hangingPunct="0">
              <a:spcBef>
                <a:spcPct val="20000"/>
              </a:spcBef>
              <a:buFont typeface="Arial" charset="0"/>
              <a:buChar char="•"/>
              <a:defRPr sz="2400">
                <a:solidFill>
                  <a:schemeClr val="tx1"/>
                </a:solidFill>
                <a:latin typeface="Calibri" pitchFamily="34" charset="0"/>
              </a:defRPr>
            </a:lvl3pPr>
            <a:lvl4pPr marL="1600200" indent="-228600" defTabSz="457200" eaLnBrk="0" hangingPunct="0">
              <a:spcBef>
                <a:spcPct val="20000"/>
              </a:spcBef>
              <a:buFont typeface="Arial" charset="0"/>
              <a:buChar char="–"/>
              <a:defRPr sz="2000">
                <a:solidFill>
                  <a:schemeClr val="tx1"/>
                </a:solidFill>
                <a:latin typeface="Calibri" pitchFamily="34" charset="0"/>
              </a:defRPr>
            </a:lvl4pPr>
            <a:lvl5pPr marL="2057400" indent="-228600"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a:buNone/>
            </a:pPr>
            <a:r>
              <a:rPr lang="fr-FR" sz="2400" dirty="0" smtClean="0"/>
              <a:t>Le projet est articulé autour de six séquences. </a:t>
            </a:r>
          </a:p>
          <a:p>
            <a:pPr>
              <a:buNone/>
            </a:pPr>
            <a:r>
              <a:rPr lang="fr-FR" sz="2400" dirty="0" smtClean="0"/>
              <a:t> </a:t>
            </a:r>
          </a:p>
          <a:p>
            <a:pPr>
              <a:buNone/>
            </a:pPr>
            <a:r>
              <a:rPr lang="fr-FR" b="1" dirty="0" smtClean="0"/>
              <a:t>1 Exprimer le besoin</a:t>
            </a:r>
            <a:endParaRPr lang="fr-FR" dirty="0" smtClean="0"/>
          </a:p>
          <a:p>
            <a:pPr>
              <a:buNone/>
            </a:pPr>
            <a:r>
              <a:rPr lang="fr-FR" b="1" dirty="0" smtClean="0"/>
              <a:t>2 Analyser l’existant </a:t>
            </a:r>
            <a:endParaRPr lang="fr-FR" dirty="0" smtClean="0"/>
          </a:p>
          <a:p>
            <a:pPr>
              <a:buNone/>
            </a:pPr>
            <a:r>
              <a:rPr lang="fr-FR" b="1" dirty="0" smtClean="0"/>
              <a:t>3 Lister les contraintes – choisir les matériaux</a:t>
            </a:r>
            <a:endParaRPr lang="fr-FR" dirty="0" smtClean="0"/>
          </a:p>
          <a:p>
            <a:pPr>
              <a:buNone/>
            </a:pPr>
            <a:r>
              <a:rPr lang="fr-FR" b="1" dirty="0" smtClean="0"/>
              <a:t>4 Représenter l’objet technique</a:t>
            </a:r>
            <a:endParaRPr lang="fr-FR" dirty="0" smtClean="0"/>
          </a:p>
          <a:p>
            <a:pPr>
              <a:buNone/>
            </a:pPr>
            <a:r>
              <a:rPr lang="fr-FR" b="1" dirty="0" smtClean="0"/>
              <a:t>5 Planifier et réaliser le prototype</a:t>
            </a:r>
            <a:endParaRPr lang="fr-FR" dirty="0" smtClean="0"/>
          </a:p>
          <a:p>
            <a:pPr>
              <a:buNone/>
            </a:pPr>
            <a:r>
              <a:rPr lang="fr-FR" b="1" dirty="0" smtClean="0"/>
              <a:t>6 Valider le prototype – mettre en service</a:t>
            </a:r>
            <a:endParaRPr lang="fr-FR" dirty="0" smtClean="0"/>
          </a:p>
          <a:p>
            <a:pPr marL="0" indent="0" defTabSz="914400">
              <a:lnSpc>
                <a:spcPct val="150000"/>
              </a:lnSpc>
              <a:buNone/>
            </a:pPr>
            <a:endParaRPr lang="fr-FR" sz="2400" dirty="0" smtClean="0">
              <a:solidFill>
                <a:srgbClr val="0000FF"/>
              </a:solidFill>
              <a:ea typeface="ＭＳ Ｐゴシック"/>
              <a:cs typeface="ＭＳ Ｐゴシック"/>
            </a:endParaRPr>
          </a:p>
          <a:p>
            <a:pPr defTabSz="914400">
              <a:lnSpc>
                <a:spcPct val="150000"/>
              </a:lnSpc>
            </a:pPr>
            <a:endParaRPr lang="fr-FR" sz="2400" dirty="0">
              <a:ea typeface="ＭＳ Ｐゴシック"/>
              <a:cs typeface="ＭＳ Ｐゴシック"/>
            </a:endParaRPr>
          </a:p>
        </p:txBody>
      </p:sp>
      <p:sp>
        <p:nvSpPr>
          <p:cNvPr id="4100" name="Rectangle 2"/>
          <p:cNvSpPr>
            <a:spLocks noChangeArrowheads="1"/>
          </p:cNvSpPr>
          <p:nvPr/>
        </p:nvSpPr>
        <p:spPr bwMode="auto">
          <a:xfrm>
            <a:off x="684213" y="620713"/>
            <a:ext cx="6983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800" b="1" dirty="0" smtClean="0">
                <a:solidFill>
                  <a:srgbClr val="0062A8"/>
                </a:solidFill>
                <a:ea typeface="Arial" charset="0"/>
                <a:cs typeface="Calibri" pitchFamily="34" charset="0"/>
              </a:rPr>
              <a:t>Progression générale</a:t>
            </a:r>
            <a:endParaRPr lang="fr-FR" altLang="fr-FR" sz="2800" b="1" dirty="0">
              <a:ea typeface="Arial" charset="0"/>
              <a:cs typeface="Calibri" pitchFamily="34" charset="0"/>
            </a:endParaRPr>
          </a:p>
        </p:txBody>
      </p:sp>
    </p:spTree>
    <p:extLst>
      <p:ext uri="{BB962C8B-B14F-4D97-AF65-F5344CB8AC3E}">
        <p14:creationId xmlns:p14="http://schemas.microsoft.com/office/powerpoint/2010/main" val="644224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t>     </a:t>
            </a:r>
            <a:r>
              <a:rPr lang="fr-FR" sz="2000" b="1" i="1" smtClean="0"/>
              <a:t>Un témoignage pour le cycle 3</a:t>
            </a:r>
            <a:endParaRPr lang="fr-FR" sz="2000" b="1" i="1" dirty="0">
              <a:solidFill>
                <a:srgbClr val="FFFFFF"/>
              </a:solidFill>
            </a:endParaRPr>
          </a:p>
        </p:txBody>
      </p:sp>
      <p:sp>
        <p:nvSpPr>
          <p:cNvPr id="5" name="Espace réservé du contenu 2"/>
          <p:cNvSpPr txBox="1">
            <a:spLocks/>
          </p:cNvSpPr>
          <p:nvPr/>
        </p:nvSpPr>
        <p:spPr bwMode="auto">
          <a:xfrm>
            <a:off x="755650" y="1557338"/>
            <a:ext cx="8135938"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charset="0"/>
              <a:buChar char="•"/>
              <a:defRPr sz="3200">
                <a:solidFill>
                  <a:schemeClr val="tx1"/>
                </a:solidFill>
                <a:latin typeface="Calibri" pitchFamily="34" charset="0"/>
              </a:defRPr>
            </a:lvl1pPr>
            <a:lvl2pPr defTabSz="457200" eaLnBrk="0" hangingPunct="0">
              <a:spcBef>
                <a:spcPct val="20000"/>
              </a:spcBef>
              <a:buFont typeface="Arial" charset="0"/>
              <a:buChar char="–"/>
              <a:defRPr sz="2800">
                <a:solidFill>
                  <a:schemeClr val="tx1"/>
                </a:solidFill>
                <a:latin typeface="Calibri" pitchFamily="34" charset="0"/>
              </a:defRPr>
            </a:lvl2pPr>
            <a:lvl3pPr marL="1143000" indent="-228600" defTabSz="457200" eaLnBrk="0" hangingPunct="0">
              <a:spcBef>
                <a:spcPct val="20000"/>
              </a:spcBef>
              <a:buFont typeface="Arial" charset="0"/>
              <a:buChar char="•"/>
              <a:defRPr sz="2400">
                <a:solidFill>
                  <a:schemeClr val="tx1"/>
                </a:solidFill>
                <a:latin typeface="Calibri" pitchFamily="34" charset="0"/>
              </a:defRPr>
            </a:lvl3pPr>
            <a:lvl4pPr marL="1600200" indent="-228600" defTabSz="457200" eaLnBrk="0" hangingPunct="0">
              <a:spcBef>
                <a:spcPct val="20000"/>
              </a:spcBef>
              <a:buFont typeface="Arial" charset="0"/>
              <a:buChar char="–"/>
              <a:defRPr sz="2000">
                <a:solidFill>
                  <a:schemeClr val="tx1"/>
                </a:solidFill>
                <a:latin typeface="Calibri" pitchFamily="34" charset="0"/>
              </a:defRPr>
            </a:lvl4pPr>
            <a:lvl5pPr marL="2057400" indent="-228600"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a:buNone/>
            </a:pPr>
            <a:r>
              <a:rPr lang="fr-FR" sz="2400" b="1" dirty="0" smtClean="0"/>
              <a:t>Situation problème : </a:t>
            </a:r>
          </a:p>
          <a:p>
            <a:pPr marL="0" algn="just">
              <a:buNone/>
            </a:pPr>
            <a:r>
              <a:rPr lang="fr-FR" sz="2000" dirty="0" smtClean="0"/>
              <a:t>La société d’ornithologie locale a constaté une </a:t>
            </a:r>
            <a:r>
              <a:rPr lang="fr-FR" sz="2000" b="1" dirty="0" smtClean="0"/>
              <a:t>diminution</a:t>
            </a:r>
            <a:r>
              <a:rPr lang="fr-FR" sz="2000" dirty="0" smtClean="0"/>
              <a:t> de </a:t>
            </a:r>
            <a:r>
              <a:rPr lang="fr-FR" sz="2000" b="1" dirty="0" smtClean="0"/>
              <a:t>certaines espèces d’oiseaux</a:t>
            </a:r>
            <a:r>
              <a:rPr lang="fr-FR" sz="2000" dirty="0" smtClean="0"/>
              <a:t>. Elle demande à la classe de Camille de trouver un dispositif qui favorise le </a:t>
            </a:r>
            <a:r>
              <a:rPr lang="fr-FR" sz="2000" b="1" dirty="0" smtClean="0"/>
              <a:t>nourrissage</a:t>
            </a:r>
            <a:r>
              <a:rPr lang="fr-FR" sz="2000" dirty="0" smtClean="0"/>
              <a:t> limitant la compétition entre les cinq espèces d’oiseaux concernées.</a:t>
            </a:r>
          </a:p>
          <a:p>
            <a:pPr marL="0" indent="0" defTabSz="914400">
              <a:lnSpc>
                <a:spcPct val="150000"/>
              </a:lnSpc>
              <a:buNone/>
            </a:pPr>
            <a:endParaRPr lang="fr-FR" sz="2400" dirty="0" smtClean="0">
              <a:solidFill>
                <a:srgbClr val="0000FF"/>
              </a:solidFill>
              <a:ea typeface="ＭＳ Ｐゴシック"/>
              <a:cs typeface="ＭＳ Ｐゴシック"/>
            </a:endParaRPr>
          </a:p>
          <a:p>
            <a:pPr defTabSz="914400">
              <a:lnSpc>
                <a:spcPct val="150000"/>
              </a:lnSpc>
            </a:pPr>
            <a:endParaRPr lang="fr-FR" sz="2400" dirty="0">
              <a:ea typeface="ＭＳ Ｐゴシック"/>
              <a:cs typeface="ＭＳ Ｐゴシック"/>
            </a:endParaRPr>
          </a:p>
        </p:txBody>
      </p:sp>
      <p:sp>
        <p:nvSpPr>
          <p:cNvPr id="4100" name="Rectangle 2"/>
          <p:cNvSpPr>
            <a:spLocks noChangeArrowheads="1"/>
          </p:cNvSpPr>
          <p:nvPr/>
        </p:nvSpPr>
        <p:spPr bwMode="auto">
          <a:xfrm>
            <a:off x="684213" y="620713"/>
            <a:ext cx="6983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800" b="1" dirty="0" smtClean="0">
                <a:solidFill>
                  <a:srgbClr val="0062A8"/>
                </a:solidFill>
                <a:ea typeface="Arial" charset="0"/>
                <a:cs typeface="Calibri" pitchFamily="34" charset="0"/>
              </a:rPr>
              <a:t>Séquence 1 : expression du besoin</a:t>
            </a:r>
            <a:endParaRPr lang="fr-FR" altLang="fr-FR" sz="2800" b="1" dirty="0">
              <a:ea typeface="Arial" charset="0"/>
              <a:cs typeface="Calibri"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3671248"/>
            <a:ext cx="4844525" cy="242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1906" y="3671249"/>
            <a:ext cx="3229682" cy="2422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224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7745</TotalTime>
  <Words>2650</Words>
  <Application>Microsoft Office PowerPoint</Application>
  <PresentationFormat>Affichage à l'écran (4:3)</PresentationFormat>
  <Paragraphs>392</Paragraphs>
  <Slides>38</Slides>
  <Notes>0</Notes>
  <HiddenSlides>0</HiddenSlides>
  <MMClips>0</MMClips>
  <ScaleCrop>false</ScaleCrop>
  <HeadingPairs>
    <vt:vector size="4" baseType="variant">
      <vt:variant>
        <vt:lpstr>Thème</vt:lpstr>
      </vt:variant>
      <vt:variant>
        <vt:i4>4</vt:i4>
      </vt:variant>
      <vt:variant>
        <vt:lpstr>Titres des diapositives</vt:lpstr>
      </vt:variant>
      <vt:variant>
        <vt:i4>38</vt:i4>
      </vt:variant>
    </vt:vector>
  </HeadingPairs>
  <TitlesOfParts>
    <vt:vector size="42" baseType="lpstr">
      <vt:lpstr>pages de contenus</vt:lpstr>
      <vt:lpstr>page de presentation et de partie</vt:lpstr>
      <vt:lpstr>page de sous-partie</vt:lpstr>
      <vt:lpstr>Thème Office</vt:lpstr>
      <vt:lpstr>Un témoignage pour le cycle 3</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Jean-Michel Baron</cp:lastModifiedBy>
  <cp:revision>334</cp:revision>
  <cp:lastPrinted>2015-02-04T16:19:06Z</cp:lastPrinted>
  <dcterms:created xsi:type="dcterms:W3CDTF">2015-02-04T10:43:31Z</dcterms:created>
  <dcterms:modified xsi:type="dcterms:W3CDTF">2016-03-15T15:40:07Z</dcterms:modified>
</cp:coreProperties>
</file>